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F2CE2-060D-4B81-BD5C-DB92A69D9CB8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2EB90-4E4F-4A9D-9687-46D8B6673F2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92EB90-4E4F-4A9D-9687-46D8B6673F2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4B57901-41BA-4C68-845C-2927762E5814}" type="datetimeFigureOut">
              <a:rPr lang="es-ES_tradnl" smtClean="0"/>
              <a:pPr/>
              <a:t>14/12/2011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6CA0F9D-F383-4B12-9588-A6EC866AEBF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English as an </a:t>
            </a:r>
            <a:br>
              <a:rPr lang="en-US" dirty="0" smtClean="0"/>
            </a:br>
            <a:r>
              <a:rPr lang="en-US" dirty="0" smtClean="0"/>
              <a:t>Indo-European Language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000232" y="642918"/>
            <a:ext cx="2786082" cy="8572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LANGUAGE FAMILY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3108315" y="1606537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rot="10800000">
            <a:off x="2071670" y="1785926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0800000">
            <a:off x="3286116" y="1785926"/>
            <a:ext cx="121444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rot="5400000">
            <a:off x="1929588" y="1928008"/>
            <a:ext cx="284958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5400000">
            <a:off x="4358480" y="1928008"/>
            <a:ext cx="284958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22 Rectángulo redondeado"/>
          <p:cNvSpPr/>
          <p:nvPr/>
        </p:nvSpPr>
        <p:spPr>
          <a:xfrm>
            <a:off x="1285852" y="2071678"/>
            <a:ext cx="1571636" cy="8572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Groups of </a:t>
            </a:r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languages are related to each other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3714744" y="2071678"/>
            <a:ext cx="1428760" cy="78581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Common ancestry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25 Conector recto"/>
          <p:cNvCxnSpPr>
            <a:stCxn id="4" idx="3"/>
          </p:cNvCxnSpPr>
          <p:nvPr/>
        </p:nvCxnSpPr>
        <p:spPr>
          <a:xfrm>
            <a:off x="4786314" y="1071546"/>
            <a:ext cx="107157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Rectángulo redondeado"/>
          <p:cNvSpPr/>
          <p:nvPr/>
        </p:nvSpPr>
        <p:spPr>
          <a:xfrm>
            <a:off x="5857884" y="714356"/>
            <a:ext cx="2000264" cy="92869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Indo- European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Languages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>
            <a:stCxn id="27" idx="2"/>
          </p:cNvCxnSpPr>
          <p:nvPr/>
        </p:nvCxnSpPr>
        <p:spPr>
          <a:xfrm rot="5400000">
            <a:off x="6643702" y="1857364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Rectángulo redondeado"/>
          <p:cNvSpPr/>
          <p:nvPr/>
        </p:nvSpPr>
        <p:spPr>
          <a:xfrm>
            <a:off x="5929322" y="2071678"/>
            <a:ext cx="2000264" cy="114300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Vocabulary, phonology, morphology, and syntax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31 Conector recto"/>
          <p:cNvCxnSpPr>
            <a:stCxn id="30" idx="2"/>
          </p:cNvCxnSpPr>
          <p:nvPr/>
        </p:nvCxnSpPr>
        <p:spPr>
          <a:xfrm rot="5400000">
            <a:off x="6750859" y="3393281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32 Rectángulo redondeado"/>
          <p:cNvSpPr/>
          <p:nvPr/>
        </p:nvSpPr>
        <p:spPr>
          <a:xfrm>
            <a:off x="6215074" y="3643314"/>
            <a:ext cx="1428760" cy="7143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Proto-Indo- European</a:t>
            </a: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6286512" y="4643446"/>
            <a:ext cx="1357322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English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35 Conector recto"/>
          <p:cNvCxnSpPr>
            <a:stCxn id="33" idx="2"/>
          </p:cNvCxnSpPr>
          <p:nvPr/>
        </p:nvCxnSpPr>
        <p:spPr>
          <a:xfrm rot="5400000">
            <a:off x="6786578" y="4500570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rot="5400000">
            <a:off x="6787372" y="528559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41 Rectángulo redondeado"/>
          <p:cNvSpPr/>
          <p:nvPr/>
        </p:nvSpPr>
        <p:spPr>
          <a:xfrm>
            <a:off x="6215074" y="5429264"/>
            <a:ext cx="1285884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Germanic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214678" y="714356"/>
            <a:ext cx="2857520" cy="78581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COMMON ANCESTRY</a:t>
            </a:r>
            <a:endParaRPr lang="en-US" dirty="0"/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 rot="5400000">
            <a:off x="4429124" y="1714488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rot="10800000">
            <a:off x="1428728" y="1928802"/>
            <a:ext cx="321471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643438" y="1928802"/>
            <a:ext cx="228601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1321571" y="203595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5400000">
            <a:off x="6823091" y="203516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Rectángulo redondeado"/>
          <p:cNvSpPr/>
          <p:nvPr/>
        </p:nvSpPr>
        <p:spPr>
          <a:xfrm>
            <a:off x="857224" y="2143116"/>
            <a:ext cx="1428760" cy="7143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Romance languages</a:t>
            </a:r>
            <a:endParaRPr lang="en-US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6072198" y="2143116"/>
            <a:ext cx="1428760" cy="64294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Germanic languages</a:t>
            </a:r>
            <a:endParaRPr lang="en-US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928662" y="3714752"/>
            <a:ext cx="1714512" cy="7858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French, Italian, Spanish, Portuguese, Catalan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18 Conector recto"/>
          <p:cNvCxnSpPr/>
          <p:nvPr/>
        </p:nvCxnSpPr>
        <p:spPr>
          <a:xfrm rot="5400000">
            <a:off x="1608117" y="2963859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Rectángulo redondeado"/>
          <p:cNvSpPr/>
          <p:nvPr/>
        </p:nvSpPr>
        <p:spPr>
          <a:xfrm>
            <a:off x="1285852" y="3071810"/>
            <a:ext cx="785818" cy="4286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Latin</a:t>
            </a:r>
            <a:endParaRPr lang="en-US" dirty="0"/>
          </a:p>
        </p:txBody>
      </p:sp>
      <p:cxnSp>
        <p:nvCxnSpPr>
          <p:cNvPr id="28" name="27 Conector recto"/>
          <p:cNvCxnSpPr/>
          <p:nvPr/>
        </p:nvCxnSpPr>
        <p:spPr>
          <a:xfrm rot="5400000">
            <a:off x="1536679" y="4678371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Rectángulo redondeado"/>
          <p:cNvSpPr/>
          <p:nvPr/>
        </p:nvSpPr>
        <p:spPr>
          <a:xfrm>
            <a:off x="1071538" y="4857760"/>
            <a:ext cx="1214446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Lower number of dialects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7786678" y="2143116"/>
            <a:ext cx="1357322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We do not have a written ancestor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7429520" y="2500306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stCxn id="16" idx="2"/>
          </p:cNvCxnSpPr>
          <p:nvPr/>
        </p:nvCxnSpPr>
        <p:spPr>
          <a:xfrm rot="5400000">
            <a:off x="6679421" y="289321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39 Rectángulo redondeado"/>
          <p:cNvSpPr/>
          <p:nvPr/>
        </p:nvSpPr>
        <p:spPr>
          <a:xfrm>
            <a:off x="6072198" y="3000372"/>
            <a:ext cx="1428760" cy="50006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Proto-Germanic</a:t>
            </a:r>
            <a:endParaRPr lang="en-US" dirty="0"/>
          </a:p>
        </p:txBody>
      </p:sp>
      <p:cxnSp>
        <p:nvCxnSpPr>
          <p:cNvPr id="48" name="47 Conector recto"/>
          <p:cNvCxnSpPr/>
          <p:nvPr/>
        </p:nvCxnSpPr>
        <p:spPr>
          <a:xfrm rot="5400000">
            <a:off x="1608117" y="3606801"/>
            <a:ext cx="2135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2285984" y="2500306"/>
            <a:ext cx="38576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4071934" y="2714620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61 Rectángulo redondeado"/>
          <p:cNvSpPr/>
          <p:nvPr/>
        </p:nvSpPr>
        <p:spPr>
          <a:xfrm>
            <a:off x="3286116" y="2857496"/>
            <a:ext cx="2000264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Cultural and geographical contact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63 Conector recto"/>
          <p:cNvCxnSpPr>
            <a:stCxn id="62" idx="2"/>
          </p:cNvCxnSpPr>
          <p:nvPr/>
        </p:nvCxnSpPr>
        <p:spPr>
          <a:xfrm rot="5400000">
            <a:off x="4071934" y="3786190"/>
            <a:ext cx="42862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428992" y="4000504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4286248" y="4000504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 rot="5400000">
            <a:off x="5037141" y="4107661"/>
            <a:ext cx="213520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3321835" y="4107661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76 Rectángulo redondeado"/>
          <p:cNvSpPr/>
          <p:nvPr/>
        </p:nvSpPr>
        <p:spPr>
          <a:xfrm>
            <a:off x="3071802" y="4214818"/>
            <a:ext cx="1143008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Languages exchange vocabulary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77 Rectángulo redondeado"/>
          <p:cNvSpPr/>
          <p:nvPr/>
        </p:nvSpPr>
        <p:spPr>
          <a:xfrm>
            <a:off x="4643438" y="4214818"/>
            <a:ext cx="1143008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Need and prestige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4643438" y="3714752"/>
            <a:ext cx="12144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rimary factors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1" name="80 Conector recto"/>
          <p:cNvCxnSpPr/>
          <p:nvPr/>
        </p:nvCxnSpPr>
        <p:spPr>
          <a:xfrm rot="5400000">
            <a:off x="6786578" y="364331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6357950" y="3786190"/>
            <a:ext cx="235745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 rot="5400000">
            <a:off x="6215074" y="3929066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87 Rectángulo redondeado"/>
          <p:cNvSpPr/>
          <p:nvPr/>
        </p:nvSpPr>
        <p:spPr>
          <a:xfrm>
            <a:off x="5929322" y="4071942"/>
            <a:ext cx="1143008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East Germanic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0" name="89 Conector recto"/>
          <p:cNvCxnSpPr>
            <a:stCxn id="88" idx="2"/>
          </p:cNvCxnSpPr>
          <p:nvPr/>
        </p:nvCxnSpPr>
        <p:spPr>
          <a:xfrm rot="5400000">
            <a:off x="6357950" y="4857760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90 Rectángulo redondeado"/>
          <p:cNvSpPr/>
          <p:nvPr/>
        </p:nvSpPr>
        <p:spPr>
          <a:xfrm>
            <a:off x="5786446" y="5000636"/>
            <a:ext cx="1071570" cy="4286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Gothic</a:t>
            </a:r>
            <a:endParaRPr lang="en-US" dirty="0"/>
          </a:p>
        </p:txBody>
      </p:sp>
      <p:cxnSp>
        <p:nvCxnSpPr>
          <p:cNvPr id="93" name="92 Conector recto"/>
          <p:cNvCxnSpPr/>
          <p:nvPr/>
        </p:nvCxnSpPr>
        <p:spPr>
          <a:xfrm rot="5400000">
            <a:off x="7286644" y="3929066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93 Rectángulo redondeado"/>
          <p:cNvSpPr/>
          <p:nvPr/>
        </p:nvSpPr>
        <p:spPr>
          <a:xfrm>
            <a:off x="7143768" y="4071942"/>
            <a:ext cx="928694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North Germanic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6" name="95 Conector recto"/>
          <p:cNvCxnSpPr/>
          <p:nvPr/>
        </p:nvCxnSpPr>
        <p:spPr>
          <a:xfrm rot="5400000">
            <a:off x="8573322" y="3928272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99 Rectángulo redondeado"/>
          <p:cNvSpPr/>
          <p:nvPr/>
        </p:nvSpPr>
        <p:spPr>
          <a:xfrm>
            <a:off x="8143900" y="4071942"/>
            <a:ext cx="100010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West Germanic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4" name="103 Conector recto"/>
          <p:cNvCxnSpPr/>
          <p:nvPr/>
        </p:nvCxnSpPr>
        <p:spPr>
          <a:xfrm rot="5400000">
            <a:off x="7501752" y="492840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104 Rectángulo redondeado"/>
          <p:cNvSpPr/>
          <p:nvPr/>
        </p:nvSpPr>
        <p:spPr>
          <a:xfrm>
            <a:off x="7000892" y="5000636"/>
            <a:ext cx="1000132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Old Icelandic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7" name="106 Conector recto"/>
          <p:cNvCxnSpPr>
            <a:stCxn id="100" idx="2"/>
          </p:cNvCxnSpPr>
          <p:nvPr/>
        </p:nvCxnSpPr>
        <p:spPr>
          <a:xfrm rot="16200000" flipH="1">
            <a:off x="8465363" y="4893471"/>
            <a:ext cx="357190" cy="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108 Rectángulo redondeado"/>
          <p:cNvSpPr/>
          <p:nvPr/>
        </p:nvSpPr>
        <p:spPr>
          <a:xfrm>
            <a:off x="8072462" y="5072074"/>
            <a:ext cx="928662" cy="13573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German, Yiddish, Dutch, Flemish, Afrikaans and English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3 Marcador de contenido" descr="ietreecentum1_bw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8501122" cy="637584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214678" y="2571744"/>
            <a:ext cx="2857520" cy="10001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INDO-EUROPEAN LANGUAGE FAMILY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 rot="5400000" flipH="1" flipV="1">
            <a:off x="5929322" y="1928802"/>
            <a:ext cx="642942" cy="6429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Rectángulo redondeado"/>
          <p:cNvSpPr/>
          <p:nvPr/>
        </p:nvSpPr>
        <p:spPr>
          <a:xfrm>
            <a:off x="6500826" y="1714488"/>
            <a:ext cx="1214446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Anotolian</a:t>
            </a:r>
            <a:endParaRPr lang="en-US" dirty="0"/>
          </a:p>
        </p:txBody>
      </p:sp>
      <p:cxnSp>
        <p:nvCxnSpPr>
          <p:cNvPr id="9" name="8 Conector recto"/>
          <p:cNvCxnSpPr/>
          <p:nvPr/>
        </p:nvCxnSpPr>
        <p:spPr>
          <a:xfrm rot="5400000" flipH="1" flipV="1">
            <a:off x="7536677" y="1535893"/>
            <a:ext cx="214314" cy="142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Rectángulo redondeado"/>
          <p:cNvSpPr/>
          <p:nvPr/>
        </p:nvSpPr>
        <p:spPr>
          <a:xfrm>
            <a:off x="7715272" y="1071546"/>
            <a:ext cx="1000132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Extintc</a:t>
            </a:r>
            <a:endParaRPr lang="en-US" dirty="0"/>
          </a:p>
        </p:txBody>
      </p:sp>
      <p:cxnSp>
        <p:nvCxnSpPr>
          <p:cNvPr id="16" name="15 Conector recto"/>
          <p:cNvCxnSpPr>
            <a:stCxn id="4" idx="3"/>
          </p:cNvCxnSpPr>
          <p:nvPr/>
        </p:nvCxnSpPr>
        <p:spPr>
          <a:xfrm>
            <a:off x="6072198" y="3071810"/>
            <a:ext cx="57150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16 Rectángulo redondeado"/>
          <p:cNvSpPr/>
          <p:nvPr/>
        </p:nvSpPr>
        <p:spPr>
          <a:xfrm>
            <a:off x="6572264" y="2857496"/>
            <a:ext cx="1000132" cy="4286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Indo-</a:t>
            </a:r>
            <a:r>
              <a:rPr lang="en-US" dirty="0"/>
              <a:t>I</a:t>
            </a:r>
            <a:r>
              <a:rPr lang="en-US" dirty="0" smtClean="0"/>
              <a:t>ranian</a:t>
            </a:r>
            <a:endParaRPr lang="en-US" dirty="0"/>
          </a:p>
        </p:txBody>
      </p:sp>
      <p:cxnSp>
        <p:nvCxnSpPr>
          <p:cNvPr id="19" name="18 Conector recto"/>
          <p:cNvCxnSpPr>
            <a:stCxn id="17" idx="3"/>
          </p:cNvCxnSpPr>
          <p:nvPr/>
        </p:nvCxnSpPr>
        <p:spPr>
          <a:xfrm flipV="1">
            <a:off x="7572396" y="2786058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17" idx="3"/>
          </p:cNvCxnSpPr>
          <p:nvPr/>
        </p:nvCxnSpPr>
        <p:spPr>
          <a:xfrm>
            <a:off x="7572396" y="3071810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Rectángulo redondeado"/>
          <p:cNvSpPr/>
          <p:nvPr/>
        </p:nvSpPr>
        <p:spPr>
          <a:xfrm>
            <a:off x="8001024" y="2571744"/>
            <a:ext cx="857256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Indic</a:t>
            </a:r>
            <a:endParaRPr lang="en-US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8001024" y="3214686"/>
            <a:ext cx="928694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Iranian</a:t>
            </a:r>
            <a:endParaRPr lang="en-US" dirty="0"/>
          </a:p>
        </p:txBody>
      </p:sp>
      <p:cxnSp>
        <p:nvCxnSpPr>
          <p:cNvPr id="25" name="24 Conector recto"/>
          <p:cNvCxnSpPr/>
          <p:nvPr/>
        </p:nvCxnSpPr>
        <p:spPr>
          <a:xfrm rot="16200000" flipH="1">
            <a:off x="5822165" y="3607595"/>
            <a:ext cx="428628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Rectángulo redondeado"/>
          <p:cNvSpPr/>
          <p:nvPr/>
        </p:nvSpPr>
        <p:spPr>
          <a:xfrm>
            <a:off x="5643570" y="4000504"/>
            <a:ext cx="1357322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Greek</a:t>
            </a:r>
            <a:endParaRPr lang="en-US" dirty="0"/>
          </a:p>
        </p:txBody>
      </p:sp>
      <p:cxnSp>
        <p:nvCxnSpPr>
          <p:cNvPr id="28" name="27 Conector recto"/>
          <p:cNvCxnSpPr>
            <a:stCxn id="26" idx="3"/>
          </p:cNvCxnSpPr>
          <p:nvPr/>
        </p:nvCxnSpPr>
        <p:spPr>
          <a:xfrm>
            <a:off x="7000892" y="4286256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Rectángulo redondeado"/>
          <p:cNvSpPr/>
          <p:nvPr/>
        </p:nvSpPr>
        <p:spPr>
          <a:xfrm>
            <a:off x="7286644" y="4000504"/>
            <a:ext cx="1000132" cy="50006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Hellenic</a:t>
            </a:r>
            <a:endParaRPr lang="en-US" dirty="0"/>
          </a:p>
        </p:txBody>
      </p:sp>
      <p:cxnSp>
        <p:nvCxnSpPr>
          <p:cNvPr id="31" name="30 Conector recto"/>
          <p:cNvCxnSpPr/>
          <p:nvPr/>
        </p:nvCxnSpPr>
        <p:spPr>
          <a:xfrm rot="16200000" flipH="1">
            <a:off x="6858016" y="4572008"/>
            <a:ext cx="285752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Rectángulo redondeado"/>
          <p:cNvSpPr/>
          <p:nvPr/>
        </p:nvSpPr>
        <p:spPr>
          <a:xfrm>
            <a:off x="7143768" y="4643446"/>
            <a:ext cx="1000132" cy="42862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Attic</a:t>
            </a:r>
            <a:endParaRPr lang="en-US" dirty="0"/>
          </a:p>
        </p:txBody>
      </p:sp>
      <p:cxnSp>
        <p:nvCxnSpPr>
          <p:cNvPr id="34" name="33 Conector recto"/>
          <p:cNvCxnSpPr/>
          <p:nvPr/>
        </p:nvCxnSpPr>
        <p:spPr>
          <a:xfrm rot="5400000">
            <a:off x="4501356" y="3856834"/>
            <a:ext cx="57150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35 Rectángulo redondeado"/>
          <p:cNvSpPr/>
          <p:nvPr/>
        </p:nvSpPr>
        <p:spPr>
          <a:xfrm>
            <a:off x="4214810" y="4143380"/>
            <a:ext cx="1214446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Italic</a:t>
            </a:r>
            <a:endParaRPr lang="en-US" dirty="0"/>
          </a:p>
        </p:txBody>
      </p:sp>
      <p:cxnSp>
        <p:nvCxnSpPr>
          <p:cNvPr id="38" name="37 Conector recto"/>
          <p:cNvCxnSpPr/>
          <p:nvPr/>
        </p:nvCxnSpPr>
        <p:spPr>
          <a:xfrm rot="16200000" flipH="1">
            <a:off x="5107785" y="4750603"/>
            <a:ext cx="357190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Rectángulo redondeado"/>
          <p:cNvSpPr/>
          <p:nvPr/>
        </p:nvSpPr>
        <p:spPr>
          <a:xfrm>
            <a:off x="5000628" y="5072074"/>
            <a:ext cx="100013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Osco-Umbrian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 rot="5400000">
            <a:off x="4429124" y="4786322"/>
            <a:ext cx="357190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41 Rectángulo redondeado"/>
          <p:cNvSpPr/>
          <p:nvPr/>
        </p:nvSpPr>
        <p:spPr>
          <a:xfrm>
            <a:off x="3929058" y="5072074"/>
            <a:ext cx="1000132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Faliscan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4" name="43 Conector recto"/>
          <p:cNvCxnSpPr/>
          <p:nvPr/>
        </p:nvCxnSpPr>
        <p:spPr>
          <a:xfrm rot="5400000" flipH="1" flipV="1">
            <a:off x="4893471" y="2250273"/>
            <a:ext cx="64294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44 Rectángulo redondeado"/>
          <p:cNvSpPr/>
          <p:nvPr/>
        </p:nvSpPr>
        <p:spPr>
          <a:xfrm>
            <a:off x="4643438" y="1285860"/>
            <a:ext cx="1357322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Germanic</a:t>
            </a:r>
            <a:endParaRPr lang="en-US" dirty="0"/>
          </a:p>
        </p:txBody>
      </p:sp>
      <p:cxnSp>
        <p:nvCxnSpPr>
          <p:cNvPr id="49" name="48 Conector recto"/>
          <p:cNvCxnSpPr/>
          <p:nvPr/>
        </p:nvCxnSpPr>
        <p:spPr>
          <a:xfrm rot="16200000" flipV="1">
            <a:off x="3786182" y="2071678"/>
            <a:ext cx="642942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50 Rectángulo redondeado"/>
          <p:cNvSpPr/>
          <p:nvPr/>
        </p:nvSpPr>
        <p:spPr>
          <a:xfrm>
            <a:off x="3286116" y="1357298"/>
            <a:ext cx="114300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Celtic</a:t>
            </a:r>
            <a:endParaRPr lang="en-US" dirty="0"/>
          </a:p>
        </p:txBody>
      </p:sp>
      <p:cxnSp>
        <p:nvCxnSpPr>
          <p:cNvPr id="53" name="52 Conector recto"/>
          <p:cNvCxnSpPr/>
          <p:nvPr/>
        </p:nvCxnSpPr>
        <p:spPr>
          <a:xfrm rot="16200000" flipV="1">
            <a:off x="2750331" y="1964521"/>
            <a:ext cx="642942" cy="571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53 Rectángulo redondeado"/>
          <p:cNvSpPr/>
          <p:nvPr/>
        </p:nvSpPr>
        <p:spPr>
          <a:xfrm>
            <a:off x="2071670" y="1357298"/>
            <a:ext cx="1143008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Tocharian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6" name="55 Conector recto"/>
          <p:cNvCxnSpPr/>
          <p:nvPr/>
        </p:nvCxnSpPr>
        <p:spPr>
          <a:xfrm rot="10800000">
            <a:off x="2357422" y="2928934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56 Rectángulo redondeado"/>
          <p:cNvSpPr/>
          <p:nvPr/>
        </p:nvSpPr>
        <p:spPr>
          <a:xfrm>
            <a:off x="1214414" y="2643182"/>
            <a:ext cx="1143008" cy="6429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Baltic</a:t>
            </a:r>
            <a:endParaRPr lang="en-US" dirty="0"/>
          </a:p>
        </p:txBody>
      </p:sp>
      <p:sp>
        <p:nvSpPr>
          <p:cNvPr id="62" name="61 Rectángulo redondeado"/>
          <p:cNvSpPr/>
          <p:nvPr/>
        </p:nvSpPr>
        <p:spPr>
          <a:xfrm>
            <a:off x="0" y="3286124"/>
            <a:ext cx="785818" cy="64294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Balto-Slavic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63 Conector recto"/>
          <p:cNvCxnSpPr/>
          <p:nvPr/>
        </p:nvCxnSpPr>
        <p:spPr>
          <a:xfrm rot="10800000" flipV="1">
            <a:off x="2357422" y="3429000"/>
            <a:ext cx="78581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64 Rectángulo redondeado"/>
          <p:cNvSpPr/>
          <p:nvPr/>
        </p:nvSpPr>
        <p:spPr>
          <a:xfrm>
            <a:off x="1285852" y="3571876"/>
            <a:ext cx="1071570" cy="5000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Slavic</a:t>
            </a:r>
            <a:endParaRPr lang="en-US" dirty="0"/>
          </a:p>
        </p:txBody>
      </p:sp>
      <p:cxnSp>
        <p:nvCxnSpPr>
          <p:cNvPr id="67" name="66 Conector recto"/>
          <p:cNvCxnSpPr>
            <a:stCxn id="65" idx="1"/>
            <a:endCxn id="62" idx="3"/>
          </p:cNvCxnSpPr>
          <p:nvPr/>
        </p:nvCxnSpPr>
        <p:spPr>
          <a:xfrm rot="10800000">
            <a:off x="785818" y="3607595"/>
            <a:ext cx="500034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62" idx="3"/>
          </p:cNvCxnSpPr>
          <p:nvPr/>
        </p:nvCxnSpPr>
        <p:spPr>
          <a:xfrm rot="5400000">
            <a:off x="732224" y="3196842"/>
            <a:ext cx="464347" cy="3571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72" idx="0"/>
          </p:cNvCxnSpPr>
          <p:nvPr/>
        </p:nvCxnSpPr>
        <p:spPr>
          <a:xfrm rot="10800000" flipV="1">
            <a:off x="2214546" y="3571876"/>
            <a:ext cx="1071570" cy="857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71 Rectángulo redondeado"/>
          <p:cNvSpPr/>
          <p:nvPr/>
        </p:nvSpPr>
        <p:spPr>
          <a:xfrm>
            <a:off x="1643042" y="4429132"/>
            <a:ext cx="114300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Armenian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 rot="5400000">
            <a:off x="3357554" y="3857628"/>
            <a:ext cx="785818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76 Rectángulo redondeado"/>
          <p:cNvSpPr/>
          <p:nvPr/>
        </p:nvSpPr>
        <p:spPr>
          <a:xfrm>
            <a:off x="2928926" y="4357694"/>
            <a:ext cx="1143008" cy="5715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Albanian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571736" y="0"/>
            <a:ext cx="4143404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ASPECTS OF THE STRUCTURE PIE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 rot="5400000">
            <a:off x="4465637" y="89215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rot="10800000">
            <a:off x="1214414" y="2500306"/>
            <a:ext cx="342902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4572000" y="2500306"/>
            <a:ext cx="314327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1072332" y="2642388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5400000">
            <a:off x="2893207" y="2678901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rot="5400000">
            <a:off x="7573190" y="2642388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Rectángulo redondeado"/>
          <p:cNvSpPr/>
          <p:nvPr/>
        </p:nvSpPr>
        <p:spPr>
          <a:xfrm>
            <a:off x="642910" y="2714620"/>
            <a:ext cx="1357322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Phonology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2428860" y="2786058"/>
            <a:ext cx="1500198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Morphology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4643438" y="2786058"/>
            <a:ext cx="1643074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Verbal Morphology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6858016" y="2786058"/>
            <a:ext cx="1428760" cy="64294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Syntax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2894001" y="3606801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2143108" y="3714752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5400000">
            <a:off x="2001026" y="385683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rot="5400000">
            <a:off x="2001026" y="449977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2000232" y="3929066"/>
            <a:ext cx="1357322" cy="4286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Nominal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2000232" y="4357694"/>
            <a:ext cx="1428760" cy="50006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Pronominal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3000364" y="1071546"/>
            <a:ext cx="3286148" cy="8572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Allow researchers to find out similarities in families language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4572000" y="3714752"/>
            <a:ext cx="1500198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Grammatically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Semantically</a:t>
            </a:r>
          </a:p>
          <a:p>
            <a:pPr algn="ctr"/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4572000" y="4357694"/>
            <a:ext cx="2000264" cy="78581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 voices (active, mediopassive</a:t>
            </a:r>
          </a:p>
          <a:p>
            <a:pPr algn="ctr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number of tenses</a:t>
            </a:r>
            <a:endParaRPr 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4572000" y="5286388"/>
            <a:ext cx="1143008" cy="4286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mood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57 Conector recto"/>
          <p:cNvCxnSpPr/>
          <p:nvPr/>
        </p:nvCxnSpPr>
        <p:spPr>
          <a:xfrm rot="5400000">
            <a:off x="5465769" y="3463925"/>
            <a:ext cx="2143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10800000">
            <a:off x="4286248" y="3571876"/>
            <a:ext cx="12858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4286248" y="400050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4286248" y="4643446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4286248" y="5500702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rot="5400000" flipH="1" flipV="1">
            <a:off x="7358876" y="3571082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74 Rectángulo redondeado"/>
          <p:cNvSpPr/>
          <p:nvPr/>
        </p:nvSpPr>
        <p:spPr>
          <a:xfrm>
            <a:off x="7000892" y="3714752"/>
            <a:ext cx="1357322" cy="57150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 order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75 Conector recto"/>
          <p:cNvCxnSpPr/>
          <p:nvPr/>
        </p:nvCxnSpPr>
        <p:spPr>
          <a:xfrm rot="5400000">
            <a:off x="5287174" y="2642388"/>
            <a:ext cx="284958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rot="10800000">
            <a:off x="4214810" y="3571876"/>
            <a:ext cx="128588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 rot="5400000">
            <a:off x="3251191" y="4535495"/>
            <a:ext cx="192882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4214810" y="400050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4214810" y="4643446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4214810" y="5500702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109</TotalTime>
  <Words>151</Words>
  <Application>Microsoft Office PowerPoint</Application>
  <PresentationFormat>Presentación en pantalla (4:3)</PresentationFormat>
  <Paragraphs>64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Vértice</vt:lpstr>
      <vt:lpstr>English as an  Indo-European Language</vt:lpstr>
      <vt:lpstr>Diapositiva 2</vt:lpstr>
      <vt:lpstr>Diapositiva 3</vt:lpstr>
      <vt:lpstr>Diapositiva 4</vt:lpstr>
      <vt:lpstr>Diapositiva 5</vt:lpstr>
      <vt:lpstr>Diapositiva 6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as an  Indo-European Language</dc:title>
  <dc:creator>WinuE</dc:creator>
  <cp:lastModifiedBy>WinuE</cp:lastModifiedBy>
  <cp:revision>19</cp:revision>
  <dcterms:created xsi:type="dcterms:W3CDTF">2011-12-04T02:51:43Z</dcterms:created>
  <dcterms:modified xsi:type="dcterms:W3CDTF">2011-12-14T21:06:25Z</dcterms:modified>
</cp:coreProperties>
</file>