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D817B20-F8BA-42EF-B345-6E5F0E5A7FB6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E0F16E6-70A1-45C7-9DEB-4ED94FA17B3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57290" y="2071678"/>
            <a:ext cx="7406640" cy="1472184"/>
          </a:xfrm>
        </p:spPr>
        <p:txBody>
          <a:bodyPr/>
          <a:lstStyle/>
          <a:p>
            <a:r>
              <a:rPr lang="en-US" dirty="0" smtClean="0"/>
              <a:t>LANGUAGE, SOCIETY AND CULTURE</a:t>
            </a:r>
            <a:endParaRPr lang="en-US" dirty="0"/>
          </a:p>
        </p:txBody>
      </p:sp>
      <p:pic>
        <p:nvPicPr>
          <p:cNvPr id="3" name="2 Imagen" descr="immigration_m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3500438"/>
            <a:ext cx="4742688" cy="29748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928926" y="1214422"/>
            <a:ext cx="3286148" cy="10715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SOCIOLINGUISTICS</a:t>
            </a:r>
            <a:endParaRPr lang="en-US" dirty="0"/>
          </a:p>
        </p:txBody>
      </p:sp>
      <p:cxnSp>
        <p:nvCxnSpPr>
          <p:cNvPr id="6" name="5 Conector recto"/>
          <p:cNvCxnSpPr/>
          <p:nvPr/>
        </p:nvCxnSpPr>
        <p:spPr>
          <a:xfrm rot="10800000">
            <a:off x="2071670" y="1285860"/>
            <a:ext cx="857256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>
            <a:stCxn id="4" idx="1"/>
          </p:cNvCxnSpPr>
          <p:nvPr/>
        </p:nvCxnSpPr>
        <p:spPr>
          <a:xfrm rot="10800000" flipV="1">
            <a:off x="2000232" y="1750206"/>
            <a:ext cx="928694" cy="392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 redondeado"/>
          <p:cNvSpPr/>
          <p:nvPr/>
        </p:nvSpPr>
        <p:spPr>
          <a:xfrm>
            <a:off x="285720" y="1000108"/>
            <a:ext cx="1785918" cy="642942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Society</a:t>
            </a:r>
            <a:endParaRPr lang="en-US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214282" y="1928802"/>
            <a:ext cx="1785918" cy="642942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Language</a:t>
            </a:r>
            <a:endParaRPr lang="en-US" dirty="0"/>
          </a:p>
        </p:txBody>
      </p:sp>
      <p:cxnSp>
        <p:nvCxnSpPr>
          <p:cNvPr id="22" name="21 Conector recto"/>
          <p:cNvCxnSpPr/>
          <p:nvPr/>
        </p:nvCxnSpPr>
        <p:spPr>
          <a:xfrm>
            <a:off x="6215074" y="1714488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 redondeado"/>
          <p:cNvSpPr/>
          <p:nvPr/>
        </p:nvSpPr>
        <p:spPr>
          <a:xfrm>
            <a:off x="6929454" y="1357298"/>
            <a:ext cx="2000232" cy="57150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Anthropology</a:t>
            </a:r>
            <a:endParaRPr lang="en-US" dirty="0"/>
          </a:p>
        </p:txBody>
      </p:sp>
      <p:cxnSp>
        <p:nvCxnSpPr>
          <p:cNvPr id="27" name="26 Conector recto"/>
          <p:cNvCxnSpPr>
            <a:stCxn id="4" idx="3"/>
          </p:cNvCxnSpPr>
          <p:nvPr/>
        </p:nvCxnSpPr>
        <p:spPr>
          <a:xfrm>
            <a:off x="6215074" y="1750207"/>
            <a:ext cx="714380" cy="607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stCxn id="4" idx="3"/>
            <a:endCxn id="32" idx="1"/>
          </p:cNvCxnSpPr>
          <p:nvPr/>
        </p:nvCxnSpPr>
        <p:spPr>
          <a:xfrm>
            <a:off x="6215074" y="1750207"/>
            <a:ext cx="714380" cy="1321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 redondeado"/>
          <p:cNvSpPr/>
          <p:nvPr/>
        </p:nvSpPr>
        <p:spPr>
          <a:xfrm>
            <a:off x="6929454" y="2071678"/>
            <a:ext cx="2000232" cy="57150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Sociology</a:t>
            </a:r>
            <a:endParaRPr lang="en-US" dirty="0"/>
          </a:p>
        </p:txBody>
      </p:sp>
      <p:sp>
        <p:nvSpPr>
          <p:cNvPr id="32" name="31 Rectángulo redondeado"/>
          <p:cNvSpPr/>
          <p:nvPr/>
        </p:nvSpPr>
        <p:spPr>
          <a:xfrm>
            <a:off x="6929454" y="2786058"/>
            <a:ext cx="2000232" cy="57150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Psychology</a:t>
            </a:r>
            <a:endParaRPr lang="en-US" dirty="0"/>
          </a:p>
        </p:txBody>
      </p:sp>
      <p:cxnSp>
        <p:nvCxnSpPr>
          <p:cNvPr id="35" name="34 Conector recto"/>
          <p:cNvCxnSpPr/>
          <p:nvPr/>
        </p:nvCxnSpPr>
        <p:spPr>
          <a:xfrm rot="5400000">
            <a:off x="929456" y="271382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 redondeado"/>
          <p:cNvSpPr/>
          <p:nvPr/>
        </p:nvSpPr>
        <p:spPr>
          <a:xfrm>
            <a:off x="357158" y="2928934"/>
            <a:ext cx="1643074" cy="57150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dialects</a:t>
            </a:r>
            <a:endParaRPr lang="en-US" dirty="0"/>
          </a:p>
        </p:txBody>
      </p:sp>
      <p:cxnSp>
        <p:nvCxnSpPr>
          <p:cNvPr id="39" name="38 Conector recto"/>
          <p:cNvCxnSpPr/>
          <p:nvPr/>
        </p:nvCxnSpPr>
        <p:spPr>
          <a:xfrm rot="5400000">
            <a:off x="893737" y="374967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Rectángulo redondeado"/>
          <p:cNvSpPr/>
          <p:nvPr/>
        </p:nvSpPr>
        <p:spPr>
          <a:xfrm>
            <a:off x="285720" y="3929066"/>
            <a:ext cx="1857388" cy="92869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Variety of the language used by groups defined according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58 Conector recto"/>
          <p:cNvCxnSpPr/>
          <p:nvPr/>
        </p:nvCxnSpPr>
        <p:spPr>
          <a:xfrm>
            <a:off x="2143108" y="4429132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 rot="5400000">
            <a:off x="1536679" y="4893479"/>
            <a:ext cx="221378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2643174" y="378619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2643174" y="435769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2643174" y="492919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>
            <a:off x="2643174" y="542926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>
            <a:off x="2643174" y="600076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 redondeado"/>
          <p:cNvSpPr/>
          <p:nvPr/>
        </p:nvSpPr>
        <p:spPr>
          <a:xfrm>
            <a:off x="2928926" y="3643314"/>
            <a:ext cx="1285884" cy="35719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class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82 Rectángulo redondeado"/>
          <p:cNvSpPr/>
          <p:nvPr/>
        </p:nvSpPr>
        <p:spPr>
          <a:xfrm>
            <a:off x="2928926" y="4214818"/>
            <a:ext cx="1285884" cy="35719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education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83 Rectángulo redondeado"/>
          <p:cNvSpPr/>
          <p:nvPr/>
        </p:nvSpPr>
        <p:spPr>
          <a:xfrm>
            <a:off x="3000364" y="4786322"/>
            <a:ext cx="1143008" cy="2857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age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84 Rectángulo redondeado"/>
          <p:cNvSpPr/>
          <p:nvPr/>
        </p:nvSpPr>
        <p:spPr>
          <a:xfrm>
            <a:off x="3000364" y="5286388"/>
            <a:ext cx="1143008" cy="2857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sex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85 Rectángulo redondeado"/>
          <p:cNvSpPr/>
          <p:nvPr/>
        </p:nvSpPr>
        <p:spPr>
          <a:xfrm>
            <a:off x="3012053" y="5860040"/>
            <a:ext cx="1488509" cy="35504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Number of other social parameters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143240" y="1357298"/>
            <a:ext cx="2857520" cy="10001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PRESTIGE</a:t>
            </a:r>
            <a:endParaRPr lang="en-US" dirty="0"/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4322761" y="260666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572000" y="2857496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5400000">
            <a:off x="6465901" y="303529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rot="10800000">
            <a:off x="2786050" y="2857496"/>
            <a:ext cx="17859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rot="5400000">
            <a:off x="2608249" y="3036091"/>
            <a:ext cx="3563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 redondeado"/>
          <p:cNvSpPr/>
          <p:nvPr/>
        </p:nvSpPr>
        <p:spPr>
          <a:xfrm>
            <a:off x="2071670" y="3214686"/>
            <a:ext cx="1714512" cy="7143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Overt prestige</a:t>
            </a:r>
            <a:endParaRPr lang="en-US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5572132" y="3143248"/>
            <a:ext cx="1714512" cy="7143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Covert prestige</a:t>
            </a:r>
            <a:endParaRPr lang="en-US" dirty="0"/>
          </a:p>
        </p:txBody>
      </p:sp>
      <p:cxnSp>
        <p:nvCxnSpPr>
          <p:cNvPr id="25" name="24 Conector recto"/>
          <p:cNvCxnSpPr>
            <a:stCxn id="22" idx="2"/>
          </p:cNvCxnSpPr>
          <p:nvPr/>
        </p:nvCxnSpPr>
        <p:spPr>
          <a:xfrm rot="5400000">
            <a:off x="2786050" y="407194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 redondeado"/>
          <p:cNvSpPr/>
          <p:nvPr/>
        </p:nvSpPr>
        <p:spPr>
          <a:xfrm>
            <a:off x="2000232" y="4214818"/>
            <a:ext cx="1928826" cy="92869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Recognizes better or positively valued ways of speaking in social communities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27 Conector recto"/>
          <p:cNvCxnSpPr/>
          <p:nvPr/>
        </p:nvCxnSpPr>
        <p:spPr>
          <a:xfrm rot="5400000">
            <a:off x="6251587" y="4035429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 redondeado"/>
          <p:cNvSpPr/>
          <p:nvPr/>
        </p:nvSpPr>
        <p:spPr>
          <a:xfrm>
            <a:off x="5572132" y="4143380"/>
            <a:ext cx="1714512" cy="92869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Non-standard forms and expressions by certain subgroups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31 Conector recto"/>
          <p:cNvCxnSpPr>
            <a:stCxn id="30" idx="2"/>
          </p:cNvCxnSpPr>
          <p:nvPr/>
        </p:nvCxnSpPr>
        <p:spPr>
          <a:xfrm rot="5400000">
            <a:off x="6215074" y="528638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Rectángulo redondeado"/>
          <p:cNvSpPr/>
          <p:nvPr/>
        </p:nvSpPr>
        <p:spPr>
          <a:xfrm>
            <a:off x="5857884" y="5429264"/>
            <a:ext cx="1143008" cy="428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schoolboys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000364" y="857232"/>
            <a:ext cx="2428892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CLASS AND EDUCATION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 rot="5400000">
            <a:off x="4215604" y="199944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Rectángulo redondeado"/>
          <p:cNvSpPr/>
          <p:nvPr/>
        </p:nvSpPr>
        <p:spPr>
          <a:xfrm>
            <a:off x="2071670" y="2643182"/>
            <a:ext cx="1714512" cy="8572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Higher socioeconomic status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5143504" y="2571744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Lower class an less education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 rot="10800000">
            <a:off x="2500298" y="2143116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357686" y="2143116"/>
            <a:ext cx="21431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 redondeado"/>
          <p:cNvSpPr/>
          <p:nvPr/>
        </p:nvSpPr>
        <p:spPr>
          <a:xfrm>
            <a:off x="2143108" y="3714752"/>
            <a:ext cx="1714512" cy="9286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Labov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: higher social class pronounce /r/ more.</a:t>
            </a:r>
            <a:endParaRPr lang="en-US" sz="1400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5072066" y="3643314"/>
            <a:ext cx="2000264" cy="78581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Labov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: Lower class tent to pronounce the sound /r/ fewer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rot="5400000">
            <a:off x="2250265" y="239314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rot="5400000">
            <a:off x="6286512" y="235743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rot="5400000">
            <a:off x="6001554" y="349964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2786844" y="364252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3001952" y="4643446"/>
            <a:ext cx="85566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rot="10800000" flipV="1">
            <a:off x="5429256" y="4429132"/>
            <a:ext cx="858844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 redondeado"/>
          <p:cNvSpPr/>
          <p:nvPr/>
        </p:nvSpPr>
        <p:spPr>
          <a:xfrm>
            <a:off x="3786182" y="5000636"/>
            <a:ext cx="1785950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In Reading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Englan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Trudgill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found the opposite to this variable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24 Conector recto"/>
          <p:cNvCxnSpPr/>
          <p:nvPr/>
        </p:nvCxnSpPr>
        <p:spPr>
          <a:xfrm rot="5400000">
            <a:off x="6680215" y="453549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 redondeado"/>
          <p:cNvSpPr/>
          <p:nvPr/>
        </p:nvSpPr>
        <p:spPr>
          <a:xfrm>
            <a:off x="6143636" y="4643446"/>
            <a:ext cx="142876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H- dropping  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the sound /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ŋ/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214678" y="1285860"/>
            <a:ext cx="2428892" cy="92869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 AND GENDER</a:t>
            </a:r>
            <a:endParaRPr lang="en-US" dirty="0"/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 rot="5400000">
            <a:off x="4286248" y="235743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rot="10800000">
            <a:off x="1928794" y="2500306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357686" y="2500306"/>
            <a:ext cx="242889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1785918" y="264318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>
            <a:off x="6644496" y="264238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 redondeado"/>
          <p:cNvSpPr/>
          <p:nvPr/>
        </p:nvSpPr>
        <p:spPr>
          <a:xfrm>
            <a:off x="1357290" y="2786058"/>
            <a:ext cx="142876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</a:t>
            </a:r>
            <a:endParaRPr lang="en-US" dirty="0"/>
          </a:p>
        </p:txBody>
      </p:sp>
      <p:cxnSp>
        <p:nvCxnSpPr>
          <p:cNvPr id="18" name="17 Conector recto"/>
          <p:cNvCxnSpPr>
            <a:stCxn id="16" idx="2"/>
          </p:cNvCxnSpPr>
          <p:nvPr/>
        </p:nvCxnSpPr>
        <p:spPr>
          <a:xfrm rot="5400000">
            <a:off x="1821637" y="367903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 redondeado"/>
          <p:cNvSpPr/>
          <p:nvPr/>
        </p:nvSpPr>
        <p:spPr>
          <a:xfrm>
            <a:off x="1142976" y="3929066"/>
            <a:ext cx="1785950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Across the grand-parents-grandchild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6000760" y="2786058"/>
            <a:ext cx="1357322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GENDER</a:t>
            </a:r>
            <a:endParaRPr lang="en-US" dirty="0"/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6643703" y="3500439"/>
            <a:ext cx="28575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 rot="10800000">
            <a:off x="5715008" y="3643314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6786578" y="3643314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rot="5400000">
            <a:off x="5607851" y="375047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rot="5400000">
            <a:off x="7608115" y="375047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Rectángulo redondeado"/>
          <p:cNvSpPr/>
          <p:nvPr/>
        </p:nvSpPr>
        <p:spPr>
          <a:xfrm>
            <a:off x="5286380" y="3857628"/>
            <a:ext cx="1143008" cy="50006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Female speakers</a:t>
            </a:r>
            <a:endParaRPr lang="en-US" dirty="0"/>
          </a:p>
        </p:txBody>
      </p:sp>
      <p:sp>
        <p:nvSpPr>
          <p:cNvPr id="36" name="35 Rectángulo redondeado"/>
          <p:cNvSpPr/>
          <p:nvPr/>
        </p:nvSpPr>
        <p:spPr>
          <a:xfrm>
            <a:off x="7215206" y="3857628"/>
            <a:ext cx="121444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Male speakers</a:t>
            </a:r>
            <a:endParaRPr lang="en-U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5857884" y="3429000"/>
            <a:ext cx="1000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differences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38 Conector recto"/>
          <p:cNvCxnSpPr>
            <a:stCxn id="35" idx="2"/>
          </p:cNvCxnSpPr>
          <p:nvPr/>
        </p:nvCxnSpPr>
        <p:spPr>
          <a:xfrm rot="5400000">
            <a:off x="5679289" y="4536289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Rectángulo redondeado"/>
          <p:cNvSpPr/>
          <p:nvPr/>
        </p:nvSpPr>
        <p:spPr>
          <a:xfrm>
            <a:off x="5000628" y="4714884"/>
            <a:ext cx="1714512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Personal feelings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41 Rectángulo redondeado"/>
          <p:cNvSpPr/>
          <p:nvPr/>
        </p:nvSpPr>
        <p:spPr>
          <a:xfrm>
            <a:off x="7143768" y="4714884"/>
            <a:ext cx="1428760" cy="7858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Non-personal topics. E.g. news and sports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9" name="48 Conector recto"/>
          <p:cNvCxnSpPr/>
          <p:nvPr/>
        </p:nvCxnSpPr>
        <p:spPr>
          <a:xfrm rot="16200000" flipH="1">
            <a:off x="7715273" y="4572008"/>
            <a:ext cx="285753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357554" y="1071546"/>
            <a:ext cx="1857388" cy="7143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ETHNIC BACKGROUD</a:t>
            </a:r>
            <a:endParaRPr lang="en-US" dirty="0"/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 rot="5400000">
            <a:off x="4071934" y="200024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 redondeado"/>
          <p:cNvSpPr/>
          <p:nvPr/>
        </p:nvSpPr>
        <p:spPr>
          <a:xfrm>
            <a:off x="3214678" y="2214554"/>
            <a:ext cx="214314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Black English vernacular (BEV)</a:t>
            </a:r>
            <a:endParaRPr lang="en-US" dirty="0"/>
          </a:p>
        </p:txBody>
      </p:sp>
      <p:sp>
        <p:nvSpPr>
          <p:cNvPr id="8" name="7 Rectángulo redondeado"/>
          <p:cNvSpPr/>
          <p:nvPr/>
        </p:nvSpPr>
        <p:spPr>
          <a:xfrm>
            <a:off x="5929322" y="2143116"/>
            <a:ext cx="178595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Widespread social dialect</a:t>
            </a:r>
            <a:endParaRPr lang="en-US" dirty="0"/>
          </a:p>
        </p:txBody>
      </p:sp>
      <p:cxnSp>
        <p:nvCxnSpPr>
          <p:cNvPr id="10" name="9 Conector recto"/>
          <p:cNvCxnSpPr>
            <a:stCxn id="7" idx="3"/>
          </p:cNvCxnSpPr>
          <p:nvPr/>
        </p:nvCxnSpPr>
        <p:spPr>
          <a:xfrm>
            <a:off x="5357818" y="250030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>
            <a:stCxn id="7" idx="2"/>
          </p:cNvCxnSpPr>
          <p:nvPr/>
        </p:nvCxnSpPr>
        <p:spPr>
          <a:xfrm rot="5400000">
            <a:off x="4071934" y="300037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 redondeado"/>
          <p:cNvSpPr/>
          <p:nvPr/>
        </p:nvSpPr>
        <p:spPr>
          <a:xfrm>
            <a:off x="3143240" y="3214686"/>
            <a:ext cx="242889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Social isolation such as discrimination or segregation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14 Conector recto"/>
          <p:cNvCxnSpPr>
            <a:stCxn id="13" idx="2"/>
          </p:cNvCxnSpPr>
          <p:nvPr/>
        </p:nvCxnSpPr>
        <p:spPr>
          <a:xfrm rot="5400000">
            <a:off x="4143372" y="407194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 redondeado"/>
          <p:cNvSpPr/>
          <p:nvPr/>
        </p:nvSpPr>
        <p:spPr>
          <a:xfrm>
            <a:off x="3428992" y="4286256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African-American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3357554" y="785794"/>
            <a:ext cx="314327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VARIATIONS  ACCORDING THE USE OF LANGUAGE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3 Conector recto"/>
          <p:cNvCxnSpPr>
            <a:stCxn id="2" idx="2"/>
          </p:cNvCxnSpPr>
          <p:nvPr/>
        </p:nvCxnSpPr>
        <p:spPr>
          <a:xfrm rot="5400000">
            <a:off x="4786314" y="164305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rot="10800000">
            <a:off x="2214546" y="1785926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4929190" y="1785926"/>
            <a:ext cx="26432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5400000">
            <a:off x="2001026" y="2000240"/>
            <a:ext cx="42783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5400000">
            <a:off x="3894133" y="196372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>
            <a:off x="5465769" y="1964521"/>
            <a:ext cx="3563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rot="5400000">
            <a:off x="7393801" y="1964521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 redondeado"/>
          <p:cNvSpPr/>
          <p:nvPr/>
        </p:nvSpPr>
        <p:spPr>
          <a:xfrm>
            <a:off x="1643042" y="2071678"/>
            <a:ext cx="1500198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idiolect</a:t>
            </a:r>
            <a:endParaRPr lang="en-US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3357554" y="2071678"/>
            <a:ext cx="1500198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5000628" y="2071678"/>
            <a:ext cx="1500198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6858016" y="2071678"/>
            <a:ext cx="1500198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Jargon </a:t>
            </a:r>
            <a:endParaRPr lang="en-US" dirty="0"/>
          </a:p>
        </p:txBody>
      </p:sp>
      <p:cxnSp>
        <p:nvCxnSpPr>
          <p:cNvPr id="29" name="28 Conector recto"/>
          <p:cNvCxnSpPr/>
          <p:nvPr/>
        </p:nvCxnSpPr>
        <p:spPr>
          <a:xfrm rot="16200000" flipH="1">
            <a:off x="2178828" y="2821777"/>
            <a:ext cx="357191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 redondeado"/>
          <p:cNvSpPr/>
          <p:nvPr/>
        </p:nvSpPr>
        <p:spPr>
          <a:xfrm>
            <a:off x="1643042" y="3000372"/>
            <a:ext cx="1500198" cy="78581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Personal dialect of each speakers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32 Conector recto"/>
          <p:cNvCxnSpPr/>
          <p:nvPr/>
        </p:nvCxnSpPr>
        <p:spPr>
          <a:xfrm rot="16200000" flipH="1">
            <a:off x="2250267" y="3964783"/>
            <a:ext cx="357189" cy="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Rectángulo redondeado"/>
          <p:cNvSpPr/>
          <p:nvPr/>
        </p:nvSpPr>
        <p:spPr>
          <a:xfrm>
            <a:off x="1714480" y="4071942"/>
            <a:ext cx="1428760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Voice quality, physical state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3428992" y="3000372"/>
            <a:ext cx="1428760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From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very formal to the very informal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37 Conector recto"/>
          <p:cNvCxnSpPr/>
          <p:nvPr/>
        </p:nvCxnSpPr>
        <p:spPr>
          <a:xfrm rot="16200000" flipH="1">
            <a:off x="3880131" y="2834986"/>
            <a:ext cx="389661" cy="6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stCxn id="36" idx="2"/>
          </p:cNvCxnSpPr>
          <p:nvPr/>
        </p:nvCxnSpPr>
        <p:spPr>
          <a:xfrm rot="5400000">
            <a:off x="3929058" y="392906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Rectángulo redondeado"/>
          <p:cNvSpPr/>
          <p:nvPr/>
        </p:nvSpPr>
        <p:spPr>
          <a:xfrm>
            <a:off x="3500430" y="4071942"/>
            <a:ext cx="1500198" cy="78581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It can also be found in written language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51 Conector recto"/>
          <p:cNvCxnSpPr/>
          <p:nvPr/>
        </p:nvCxnSpPr>
        <p:spPr>
          <a:xfrm rot="5400000">
            <a:off x="5572926" y="285670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Rectángulo redondeado"/>
          <p:cNvSpPr/>
          <p:nvPr/>
        </p:nvSpPr>
        <p:spPr>
          <a:xfrm>
            <a:off x="5072066" y="3000372"/>
            <a:ext cx="1428760" cy="8572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Level of formality or level of informality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54 Conector recto"/>
          <p:cNvCxnSpPr/>
          <p:nvPr/>
        </p:nvCxnSpPr>
        <p:spPr>
          <a:xfrm rot="5400000">
            <a:off x="5286380" y="4000504"/>
            <a:ext cx="50006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rot="16200000" flipH="1">
            <a:off x="6036479" y="3964785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Rectángulo redondeado"/>
          <p:cNvSpPr/>
          <p:nvPr/>
        </p:nvSpPr>
        <p:spPr>
          <a:xfrm>
            <a:off x="5143504" y="4286256"/>
            <a:ext cx="928694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legal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59 Rectángulo redondeado"/>
          <p:cNvSpPr/>
          <p:nvPr/>
        </p:nvSpPr>
        <p:spPr>
          <a:xfrm>
            <a:off x="6072198" y="4286256"/>
            <a:ext cx="1071570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religious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2" name="61 Conector recto"/>
          <p:cNvCxnSpPr/>
          <p:nvPr/>
        </p:nvCxnSpPr>
        <p:spPr>
          <a:xfrm>
            <a:off x="4286248" y="4857760"/>
            <a:ext cx="857256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 rot="10800000" flipV="1">
            <a:off x="5143504" y="4644240"/>
            <a:ext cx="1000926" cy="856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Rectángulo redondeado"/>
          <p:cNvSpPr/>
          <p:nvPr/>
        </p:nvSpPr>
        <p:spPr>
          <a:xfrm>
            <a:off x="4357686" y="5429264"/>
            <a:ext cx="1714512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Depend on the situation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 rot="16200000" flipH="1">
            <a:off x="7465240" y="2893215"/>
            <a:ext cx="357191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Rectángulo redondeado"/>
          <p:cNvSpPr/>
          <p:nvPr/>
        </p:nvSpPr>
        <p:spPr>
          <a:xfrm>
            <a:off x="6929454" y="3071810"/>
            <a:ext cx="1643074" cy="114300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Technical vocabulary associated with special activity or group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115</TotalTime>
  <Words>210</Words>
  <Application>Microsoft Office PowerPoint</Application>
  <PresentationFormat>Presentación en pantalla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Solsticio</vt:lpstr>
      <vt:lpstr>LANGUAGE, SOCIETY AND CULTURE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LANGUAGE, SOCIETY AND CULTURE</dc:title>
  <dc:creator>WinuE</dc:creator>
  <cp:lastModifiedBy>WinuE</cp:lastModifiedBy>
  <cp:revision>18</cp:revision>
  <dcterms:created xsi:type="dcterms:W3CDTF">2011-12-04T19:59:31Z</dcterms:created>
  <dcterms:modified xsi:type="dcterms:W3CDTF">2011-12-15T01:21:00Z</dcterms:modified>
</cp:coreProperties>
</file>