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7C22576-7CB3-4EEF-B416-091209EACD3A}" type="datetimeFigureOut">
              <a:rPr lang="es-ES_tradnl" smtClean="0"/>
              <a:pPr/>
              <a:t>18/12/2011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EDE3EF1-5A4E-4E3B-B074-B98F656A5B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VARIETIES OF ENGLISH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3214678" y="2214554"/>
            <a:ext cx="2928958" cy="142876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TYPES OF VARIATION</a:t>
            </a:r>
            <a:endParaRPr lang="en-US" dirty="0"/>
          </a:p>
        </p:txBody>
      </p:sp>
      <p:cxnSp>
        <p:nvCxnSpPr>
          <p:cNvPr id="6" name="5 Conector recto"/>
          <p:cNvCxnSpPr/>
          <p:nvPr/>
        </p:nvCxnSpPr>
        <p:spPr>
          <a:xfrm rot="10800000">
            <a:off x="3000364" y="1714488"/>
            <a:ext cx="785818" cy="6429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>
            <a:stCxn id="4" idx="7"/>
          </p:cNvCxnSpPr>
          <p:nvPr/>
        </p:nvCxnSpPr>
        <p:spPr>
          <a:xfrm rot="5400000" flipH="1" flipV="1">
            <a:off x="5538799" y="1676076"/>
            <a:ext cx="923617" cy="5718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6143636" y="2786058"/>
            <a:ext cx="50006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>
            <a:endCxn id="19" idx="1"/>
          </p:cNvCxnSpPr>
          <p:nvPr/>
        </p:nvCxnSpPr>
        <p:spPr>
          <a:xfrm>
            <a:off x="5145092" y="3643314"/>
            <a:ext cx="641354" cy="3214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rot="10800000" flipV="1">
            <a:off x="2571736" y="3143248"/>
            <a:ext cx="714380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16 Rectángulo redondeado"/>
          <p:cNvSpPr/>
          <p:nvPr/>
        </p:nvSpPr>
        <p:spPr>
          <a:xfrm>
            <a:off x="1714480" y="1285860"/>
            <a:ext cx="142876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REGION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6357950" y="2500306"/>
            <a:ext cx="1143008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MEDIUM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5786446" y="3643314"/>
            <a:ext cx="142876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ATTITUDE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500166" y="3143248"/>
            <a:ext cx="142876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SOCIAL GROUP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5786446" y="1142984"/>
            <a:ext cx="1357322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FIELD OF DISCOURSE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15 Conector recto"/>
          <p:cNvCxnSpPr>
            <a:stCxn id="17" idx="2"/>
          </p:cNvCxnSpPr>
          <p:nvPr/>
        </p:nvCxnSpPr>
        <p:spPr>
          <a:xfrm rot="5400000">
            <a:off x="2000232" y="1857364"/>
            <a:ext cx="357190" cy="500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22 Rectángulo redondeado"/>
          <p:cNvSpPr/>
          <p:nvPr/>
        </p:nvSpPr>
        <p:spPr>
          <a:xfrm>
            <a:off x="500034" y="2143116"/>
            <a:ext cx="1643074" cy="8572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They live in a region or have once lived in that region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5357818" y="5214950"/>
            <a:ext cx="2143140" cy="121444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Varieties related to the language use: people select the varieties according to the situation and purpose of the communication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37 Conector recto"/>
          <p:cNvCxnSpPr/>
          <p:nvPr/>
        </p:nvCxnSpPr>
        <p:spPr>
          <a:xfrm>
            <a:off x="7143768" y="1428736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7358082" y="1071546"/>
            <a:ext cx="1357322" cy="7143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Activity that people are engaged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>
            <a:off x="7500958" y="2786058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43 Rectángulo redondeado"/>
          <p:cNvSpPr/>
          <p:nvPr/>
        </p:nvSpPr>
        <p:spPr>
          <a:xfrm>
            <a:off x="7715272" y="2285992"/>
            <a:ext cx="1428728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Depends on the proximity of the participants in the communication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46 Conector recto"/>
          <p:cNvCxnSpPr/>
          <p:nvPr/>
        </p:nvCxnSpPr>
        <p:spPr>
          <a:xfrm rot="16200000" flipH="1">
            <a:off x="7179487" y="3964785"/>
            <a:ext cx="285752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48 Rectángulo redondeado"/>
          <p:cNvSpPr/>
          <p:nvPr/>
        </p:nvSpPr>
        <p:spPr>
          <a:xfrm>
            <a:off x="7429520" y="3714752"/>
            <a:ext cx="1357290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Language is conditioned by the relationship of the participants in the particular situation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51 Conector recto"/>
          <p:cNvCxnSpPr/>
          <p:nvPr/>
        </p:nvCxnSpPr>
        <p:spPr>
          <a:xfrm rot="5400000">
            <a:off x="6072992" y="4785528"/>
            <a:ext cx="100013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rot="5400000" flipH="1" flipV="1">
            <a:off x="4143372" y="4786322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 rot="5400000">
            <a:off x="6430182" y="3428206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rot="5400000">
            <a:off x="6287306" y="2142322"/>
            <a:ext cx="71438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69 Conector recto"/>
          <p:cNvCxnSpPr>
            <a:stCxn id="20" idx="2"/>
          </p:cNvCxnSpPr>
          <p:nvPr/>
        </p:nvCxnSpPr>
        <p:spPr>
          <a:xfrm rot="5400000">
            <a:off x="1750199" y="3536157"/>
            <a:ext cx="214314" cy="71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70 Rectángulo redondeado"/>
          <p:cNvSpPr/>
          <p:nvPr/>
        </p:nvSpPr>
        <p:spPr>
          <a:xfrm>
            <a:off x="285720" y="4071942"/>
            <a:ext cx="1500198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Affiliation with a social group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71 Rectángulo redondeado"/>
          <p:cNvSpPr/>
          <p:nvPr/>
        </p:nvSpPr>
        <p:spPr>
          <a:xfrm>
            <a:off x="2000232" y="5286388"/>
            <a:ext cx="2128846" cy="121444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Varieties according to the language user and according with the situation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8" name="77 Conector recto"/>
          <p:cNvCxnSpPr/>
          <p:nvPr/>
        </p:nvCxnSpPr>
        <p:spPr>
          <a:xfrm rot="5400000">
            <a:off x="1929588" y="4571214"/>
            <a:ext cx="142876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 rot="5400000">
            <a:off x="2001026" y="2499512"/>
            <a:ext cx="128588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785786" y="785794"/>
            <a:ext cx="2143140" cy="857256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REGION VARIETY</a:t>
            </a:r>
            <a:endParaRPr lang="en-US" dirty="0"/>
          </a:p>
        </p:txBody>
      </p:sp>
      <p:sp>
        <p:nvSpPr>
          <p:cNvPr id="8" name="7 Rectángulo redondeado"/>
          <p:cNvSpPr/>
          <p:nvPr/>
        </p:nvSpPr>
        <p:spPr>
          <a:xfrm>
            <a:off x="3214678" y="714356"/>
            <a:ext cx="1571636" cy="64294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dialects</a:t>
            </a:r>
            <a:endParaRPr lang="en-US" dirty="0"/>
          </a:p>
        </p:txBody>
      </p:sp>
      <p:cxnSp>
        <p:nvCxnSpPr>
          <p:cNvPr id="10" name="9 Conector recto"/>
          <p:cNvCxnSpPr>
            <a:stCxn id="8" idx="2"/>
          </p:cNvCxnSpPr>
          <p:nvPr/>
        </p:nvCxnSpPr>
        <p:spPr>
          <a:xfrm rot="5400000">
            <a:off x="3821901" y="1535893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Rectángulo redondeado"/>
          <p:cNvSpPr/>
          <p:nvPr/>
        </p:nvSpPr>
        <p:spPr>
          <a:xfrm>
            <a:off x="3357554" y="1714488"/>
            <a:ext cx="1500198" cy="64294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Geographical dispersion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18 Conector recto"/>
          <p:cNvCxnSpPr/>
          <p:nvPr/>
        </p:nvCxnSpPr>
        <p:spPr>
          <a:xfrm>
            <a:off x="2928926" y="1142984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9 Rectángulo redondeado"/>
          <p:cNvSpPr/>
          <p:nvPr/>
        </p:nvSpPr>
        <p:spPr>
          <a:xfrm>
            <a:off x="5072066" y="642918"/>
            <a:ext cx="1428760" cy="8572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We regard them as different language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21 Conector recto"/>
          <p:cNvCxnSpPr/>
          <p:nvPr/>
        </p:nvCxnSpPr>
        <p:spPr>
          <a:xfrm>
            <a:off x="4714876" y="1071546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23 Rectángulo redondeado"/>
          <p:cNvSpPr/>
          <p:nvPr/>
        </p:nvSpPr>
        <p:spPr>
          <a:xfrm>
            <a:off x="1142976" y="3643314"/>
            <a:ext cx="1714512" cy="78581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SOCIAL VARIATION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27 Conector recto"/>
          <p:cNvCxnSpPr/>
          <p:nvPr/>
        </p:nvCxnSpPr>
        <p:spPr>
          <a:xfrm rot="5400000">
            <a:off x="857224" y="4500570"/>
            <a:ext cx="500066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rot="5400000">
            <a:off x="1679555" y="4606933"/>
            <a:ext cx="50006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rot="16200000" flipH="1">
            <a:off x="2786050" y="4357694"/>
            <a:ext cx="357190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42 Rectángulo redondeado"/>
          <p:cNvSpPr/>
          <p:nvPr/>
        </p:nvSpPr>
        <p:spPr>
          <a:xfrm>
            <a:off x="357158" y="4857760"/>
            <a:ext cx="1000132" cy="28575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Education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43 Rectángulo redondeado"/>
          <p:cNvSpPr/>
          <p:nvPr/>
        </p:nvSpPr>
        <p:spPr>
          <a:xfrm>
            <a:off x="1500166" y="4857760"/>
            <a:ext cx="1285884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Socioeconomic group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44 Rectángulo redondeado"/>
          <p:cNvSpPr/>
          <p:nvPr/>
        </p:nvSpPr>
        <p:spPr>
          <a:xfrm>
            <a:off x="2928926" y="4643446"/>
            <a:ext cx="1143008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Ethnic group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46 Conector recto"/>
          <p:cNvCxnSpPr>
            <a:stCxn id="24" idx="0"/>
          </p:cNvCxnSpPr>
          <p:nvPr/>
        </p:nvCxnSpPr>
        <p:spPr>
          <a:xfrm rot="5400000" flipH="1" flipV="1">
            <a:off x="1893075" y="3536157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47 Rectángulo redondeado"/>
          <p:cNvSpPr/>
          <p:nvPr/>
        </p:nvSpPr>
        <p:spPr>
          <a:xfrm>
            <a:off x="1357290" y="2928934"/>
            <a:ext cx="1428760" cy="50006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Age and sex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49 Conector recto"/>
          <p:cNvCxnSpPr/>
          <p:nvPr/>
        </p:nvCxnSpPr>
        <p:spPr>
          <a:xfrm>
            <a:off x="2857488" y="3857628"/>
            <a:ext cx="85725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 rot="5400000">
            <a:off x="3178959" y="3821909"/>
            <a:ext cx="107157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3714744" y="3286124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>
            <a:off x="3714744" y="4357694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59 Rectángulo redondeado"/>
          <p:cNvSpPr/>
          <p:nvPr/>
        </p:nvSpPr>
        <p:spPr>
          <a:xfrm>
            <a:off x="4071934" y="3000372"/>
            <a:ext cx="1714512" cy="64294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Educated English</a:t>
            </a:r>
            <a:endParaRPr lang="en-US" dirty="0"/>
          </a:p>
        </p:txBody>
      </p:sp>
      <p:sp>
        <p:nvSpPr>
          <p:cNvPr id="61" name="60 Rectángulo redondeado"/>
          <p:cNvSpPr/>
          <p:nvPr/>
        </p:nvSpPr>
        <p:spPr>
          <a:xfrm>
            <a:off x="4143372" y="4071942"/>
            <a:ext cx="1643074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uneducated</a:t>
            </a:r>
            <a:endParaRPr lang="en-US" dirty="0"/>
          </a:p>
        </p:txBody>
      </p:sp>
      <p:cxnSp>
        <p:nvCxnSpPr>
          <p:cNvPr id="65" name="64 Conector recto"/>
          <p:cNvCxnSpPr/>
          <p:nvPr/>
        </p:nvCxnSpPr>
        <p:spPr>
          <a:xfrm>
            <a:off x="5786446" y="3286124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5786446" y="4357694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67 Rectángulo redondeado"/>
          <p:cNvSpPr/>
          <p:nvPr/>
        </p:nvSpPr>
        <p:spPr>
          <a:xfrm>
            <a:off x="6215074" y="3000372"/>
            <a:ext cx="1571636" cy="42862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Standard English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68 Rectángulo redondeado"/>
          <p:cNvSpPr/>
          <p:nvPr/>
        </p:nvSpPr>
        <p:spPr>
          <a:xfrm>
            <a:off x="6215074" y="4071942"/>
            <a:ext cx="1643074" cy="50006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nonstandard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143240" y="857232"/>
            <a:ext cx="2500330" cy="71438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STANDARD ENGLISH</a:t>
            </a:r>
            <a:endParaRPr lang="en-US" dirty="0"/>
          </a:p>
        </p:txBody>
      </p:sp>
      <p:cxnSp>
        <p:nvCxnSpPr>
          <p:cNvPr id="6" name="5 Conector recto"/>
          <p:cNvCxnSpPr>
            <a:stCxn id="4" idx="1"/>
          </p:cNvCxnSpPr>
          <p:nvPr/>
        </p:nvCxnSpPr>
        <p:spPr>
          <a:xfrm rot="10800000">
            <a:off x="2643174" y="1214422"/>
            <a:ext cx="50006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5643570" y="1214422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6072198" y="1000108"/>
            <a:ext cx="1571636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</a:t>
            </a:r>
            <a:endParaRPr lang="en-US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1142976" y="1000108"/>
            <a:ext cx="1571636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Political</a:t>
            </a:r>
            <a:endParaRPr lang="en-US" dirty="0"/>
          </a:p>
        </p:txBody>
      </p:sp>
      <p:cxnSp>
        <p:nvCxnSpPr>
          <p:cNvPr id="16" name="15 Conector recto"/>
          <p:cNvCxnSpPr/>
          <p:nvPr/>
        </p:nvCxnSpPr>
        <p:spPr>
          <a:xfrm rot="5400000">
            <a:off x="4179885" y="1749413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16 Rectángulo redondeado"/>
          <p:cNvSpPr/>
          <p:nvPr/>
        </p:nvSpPr>
        <p:spPr>
          <a:xfrm>
            <a:off x="3500430" y="1928802"/>
            <a:ext cx="2071702" cy="107157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Degree of acceptance of a single standard of English throughout the world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18 Conector recto"/>
          <p:cNvCxnSpPr/>
          <p:nvPr/>
        </p:nvCxnSpPr>
        <p:spPr>
          <a:xfrm rot="5400000">
            <a:off x="2857488" y="3000372"/>
            <a:ext cx="785818" cy="6429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5400000">
            <a:off x="3536943" y="3463925"/>
            <a:ext cx="1071570" cy="1444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rot="16200000" flipH="1">
            <a:off x="4464843" y="3393281"/>
            <a:ext cx="1000132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rot="16200000" flipH="1">
            <a:off x="5500694" y="3000372"/>
            <a:ext cx="785818" cy="7858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40 Rectángulo redondeado"/>
          <p:cNvSpPr/>
          <p:nvPr/>
        </p:nvSpPr>
        <p:spPr>
          <a:xfrm>
            <a:off x="1857356" y="3714752"/>
            <a:ext cx="1143008" cy="35719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spelling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41 Rectángulo redondeado"/>
          <p:cNvSpPr/>
          <p:nvPr/>
        </p:nvSpPr>
        <p:spPr>
          <a:xfrm>
            <a:off x="3143240" y="3929066"/>
            <a:ext cx="1500198" cy="28575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pronunciation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43 Rectángulo redondeado"/>
          <p:cNvSpPr/>
          <p:nvPr/>
        </p:nvSpPr>
        <p:spPr>
          <a:xfrm>
            <a:off x="4786314" y="3857628"/>
            <a:ext cx="1143008" cy="35719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grammar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44 Rectángulo redondeado"/>
          <p:cNvSpPr/>
          <p:nvPr/>
        </p:nvSpPr>
        <p:spPr>
          <a:xfrm>
            <a:off x="6000760" y="3786190"/>
            <a:ext cx="1285884" cy="35719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vocabulary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500166" y="928670"/>
            <a:ext cx="1928826" cy="7143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NATIONAL STANDARDS OF ENGLISH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7 Conector recto"/>
          <p:cNvCxnSpPr/>
          <p:nvPr/>
        </p:nvCxnSpPr>
        <p:spPr>
          <a:xfrm rot="5400000">
            <a:off x="2251059" y="1820851"/>
            <a:ext cx="356396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rot="10800000">
            <a:off x="1142976" y="2000240"/>
            <a:ext cx="128588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428860" y="2000240"/>
            <a:ext cx="121444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rot="5400000">
            <a:off x="1035819" y="2107397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rot="5400000">
            <a:off x="3536149" y="2107397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17 Rectángulo redondeado"/>
          <p:cNvSpPr/>
          <p:nvPr/>
        </p:nvSpPr>
        <p:spPr>
          <a:xfrm>
            <a:off x="642910" y="2214554"/>
            <a:ext cx="1500198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British English (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BrE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2786050" y="2214554"/>
            <a:ext cx="1643074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American English (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AmE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1000894" y="2999578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 rot="5400000">
            <a:off x="2251059" y="4178305"/>
            <a:ext cx="278608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29 Rectángulo redondeado"/>
          <p:cNvSpPr/>
          <p:nvPr/>
        </p:nvSpPr>
        <p:spPr>
          <a:xfrm>
            <a:off x="1571604" y="5572140"/>
            <a:ext cx="2643206" cy="10001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Differences:</a:t>
            </a:r>
          </a:p>
          <a:p>
            <a:pPr algn="just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Vocabulary</a:t>
            </a:r>
          </a:p>
          <a:p>
            <a:pPr algn="just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Grammar</a:t>
            </a:r>
          </a:p>
          <a:p>
            <a:pPr algn="just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orthography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785786" y="3214686"/>
            <a:ext cx="1000132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Prestige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34 Conector recto"/>
          <p:cNvCxnSpPr/>
          <p:nvPr/>
        </p:nvCxnSpPr>
        <p:spPr>
          <a:xfrm rot="5400000">
            <a:off x="1000894" y="3856834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35 Rectángulo redondeado"/>
          <p:cNvSpPr/>
          <p:nvPr/>
        </p:nvSpPr>
        <p:spPr>
          <a:xfrm>
            <a:off x="428596" y="4071942"/>
            <a:ext cx="1643074" cy="7143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Older school and university of England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1142976" y="3786190"/>
            <a:ext cx="1285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Associated with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 rot="16200000" flipH="1">
            <a:off x="1428728" y="4929198"/>
            <a:ext cx="857256" cy="571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46 Rectángulo redondeado"/>
          <p:cNvSpPr/>
          <p:nvPr/>
        </p:nvSpPr>
        <p:spPr>
          <a:xfrm>
            <a:off x="5500694" y="2928934"/>
            <a:ext cx="2214578" cy="7143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OTHER NATIONAL STANDARS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9" name="48 Conector recto"/>
          <p:cNvCxnSpPr/>
          <p:nvPr/>
        </p:nvCxnSpPr>
        <p:spPr>
          <a:xfrm rot="16200000" flipV="1">
            <a:off x="5250661" y="2250273"/>
            <a:ext cx="928694" cy="4286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 rot="5400000" flipH="1" flipV="1">
            <a:off x="6197216" y="2303850"/>
            <a:ext cx="1071570" cy="357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rot="5400000" flipH="1" flipV="1">
            <a:off x="7572396" y="2285992"/>
            <a:ext cx="714380" cy="571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rot="5400000">
            <a:off x="5214942" y="3929066"/>
            <a:ext cx="928694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 rot="5400000">
            <a:off x="6143636" y="4214818"/>
            <a:ext cx="114300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rot="16200000" flipH="1">
            <a:off x="7322363" y="3964785"/>
            <a:ext cx="1000132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66 Rectángulo redondeado"/>
          <p:cNvSpPr/>
          <p:nvPr/>
        </p:nvSpPr>
        <p:spPr>
          <a:xfrm>
            <a:off x="4857752" y="1500174"/>
            <a:ext cx="1143008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Scots English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67 Rectángulo redondeado"/>
          <p:cNvSpPr/>
          <p:nvPr/>
        </p:nvSpPr>
        <p:spPr>
          <a:xfrm>
            <a:off x="6215074" y="1285860"/>
            <a:ext cx="1143008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Irish English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68 Rectángulo redondeado"/>
          <p:cNvSpPr/>
          <p:nvPr/>
        </p:nvSpPr>
        <p:spPr>
          <a:xfrm>
            <a:off x="7715272" y="1714488"/>
            <a:ext cx="1143008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Canadian English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69 Rectángulo redondeado"/>
          <p:cNvSpPr/>
          <p:nvPr/>
        </p:nvSpPr>
        <p:spPr>
          <a:xfrm>
            <a:off x="7643834" y="4643446"/>
            <a:ext cx="1143008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Australian English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70 Rectángulo redondeado"/>
          <p:cNvSpPr/>
          <p:nvPr/>
        </p:nvSpPr>
        <p:spPr>
          <a:xfrm>
            <a:off x="6143636" y="4786322"/>
            <a:ext cx="135732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New Zealand English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71 Rectángulo redondeado"/>
          <p:cNvSpPr/>
          <p:nvPr/>
        </p:nvSpPr>
        <p:spPr>
          <a:xfrm>
            <a:off x="4714876" y="4643446"/>
            <a:ext cx="1143008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South Africa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england-counties-dialect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1000108"/>
            <a:ext cx="4286286" cy="5306007"/>
          </a:xfrm>
        </p:spPr>
      </p:pic>
      <p:sp>
        <p:nvSpPr>
          <p:cNvPr id="5" name="4 CuadroTexto"/>
          <p:cNvSpPr txBox="1"/>
          <p:nvPr/>
        </p:nvSpPr>
        <p:spPr>
          <a:xfrm>
            <a:off x="2714612" y="500042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Great Britain Dialects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143240" y="857232"/>
            <a:ext cx="2914664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Varieties</a:t>
            </a:r>
            <a:endParaRPr lang="en-US" dirty="0"/>
          </a:p>
        </p:txBody>
      </p:sp>
      <p:cxnSp>
        <p:nvCxnSpPr>
          <p:cNvPr id="6" name="5 Conector recto"/>
          <p:cNvCxnSpPr/>
          <p:nvPr/>
        </p:nvCxnSpPr>
        <p:spPr>
          <a:xfrm rot="5400000">
            <a:off x="4251323" y="1677975"/>
            <a:ext cx="50006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>
            <a:off x="1428728" y="2000240"/>
            <a:ext cx="314327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572000" y="2000240"/>
            <a:ext cx="300039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rot="5400000">
            <a:off x="1215208" y="2213760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rot="5400000">
            <a:off x="4322761" y="2106603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7358082" y="2214554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714348" y="2285992"/>
            <a:ext cx="1643074" cy="5000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Field of discourse</a:t>
            </a:r>
            <a:endParaRPr lang="en-US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3714744" y="2285992"/>
            <a:ext cx="1643074" cy="5000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Medium</a:t>
            </a:r>
            <a:endParaRPr lang="en-US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6715140" y="2285992"/>
            <a:ext cx="1357322" cy="5000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Attitude</a:t>
            </a:r>
            <a:endParaRPr lang="en-US" dirty="0"/>
          </a:p>
        </p:txBody>
      </p:sp>
      <p:cxnSp>
        <p:nvCxnSpPr>
          <p:cNvPr id="29" name="28 Conector recto"/>
          <p:cNvCxnSpPr/>
          <p:nvPr/>
        </p:nvCxnSpPr>
        <p:spPr>
          <a:xfrm rot="16200000" flipH="1">
            <a:off x="1214415" y="3000372"/>
            <a:ext cx="428629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30 Rectángulo redondeado"/>
          <p:cNvSpPr/>
          <p:nvPr/>
        </p:nvSpPr>
        <p:spPr>
          <a:xfrm>
            <a:off x="785786" y="3214686"/>
            <a:ext cx="157163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Type of activity engaged in though language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32 Conector recto"/>
          <p:cNvCxnSpPr/>
          <p:nvPr/>
        </p:nvCxnSpPr>
        <p:spPr>
          <a:xfrm rot="5400000">
            <a:off x="1250927" y="4249743"/>
            <a:ext cx="50006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34 Rectángulo redondeado"/>
          <p:cNvSpPr/>
          <p:nvPr/>
        </p:nvSpPr>
        <p:spPr>
          <a:xfrm>
            <a:off x="785786" y="4429132"/>
            <a:ext cx="1643074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Law, cookery, engineering, football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1500166" y="4071942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Lexical item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49 Conector recto"/>
          <p:cNvCxnSpPr/>
          <p:nvPr/>
        </p:nvCxnSpPr>
        <p:spPr>
          <a:xfrm rot="5400000">
            <a:off x="4358083" y="2928537"/>
            <a:ext cx="285752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3286116" y="3071810"/>
            <a:ext cx="121444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4500562" y="3071810"/>
            <a:ext cx="107157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rot="5400000">
            <a:off x="5464975" y="3178967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rot="5400000">
            <a:off x="3179753" y="3178967"/>
            <a:ext cx="213520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68 Rectángulo redondeado"/>
          <p:cNvSpPr/>
          <p:nvPr/>
        </p:nvSpPr>
        <p:spPr>
          <a:xfrm>
            <a:off x="3000364" y="3286124"/>
            <a:ext cx="100013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spoken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69 Rectángulo redondeado"/>
          <p:cNvSpPr/>
          <p:nvPr/>
        </p:nvSpPr>
        <p:spPr>
          <a:xfrm>
            <a:off x="4857752" y="3286124"/>
            <a:ext cx="1071570" cy="5000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written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2" name="71 Conector recto"/>
          <p:cNvCxnSpPr/>
          <p:nvPr/>
        </p:nvCxnSpPr>
        <p:spPr>
          <a:xfrm rot="16200000" flipH="1">
            <a:off x="5250662" y="3964785"/>
            <a:ext cx="357191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73 Rectángulo redondeado"/>
          <p:cNvSpPr/>
          <p:nvPr/>
        </p:nvSpPr>
        <p:spPr>
          <a:xfrm>
            <a:off x="4643438" y="4143380"/>
            <a:ext cx="1785950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Used a lot expressions and signs to be understood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74 Rectángulo redondeado"/>
          <p:cNvSpPr/>
          <p:nvPr/>
        </p:nvSpPr>
        <p:spPr>
          <a:xfrm>
            <a:off x="2857488" y="4214818"/>
            <a:ext cx="1500198" cy="10715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Are used many devices to transmit the language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7" name="76 Conector recto"/>
          <p:cNvCxnSpPr/>
          <p:nvPr/>
        </p:nvCxnSpPr>
        <p:spPr>
          <a:xfrm rot="16200000" flipH="1">
            <a:off x="3321835" y="4036223"/>
            <a:ext cx="357191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78 Rectángulo redondeado"/>
          <p:cNvSpPr/>
          <p:nvPr/>
        </p:nvSpPr>
        <p:spPr>
          <a:xfrm>
            <a:off x="2714612" y="5500702"/>
            <a:ext cx="171451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Stress, rhythm, intonation, tempo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1" name="80 Conector recto"/>
          <p:cNvCxnSpPr/>
          <p:nvPr/>
        </p:nvCxnSpPr>
        <p:spPr>
          <a:xfrm rot="5400000">
            <a:off x="3429786" y="5357032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 rot="16200000" flipH="1">
            <a:off x="7286644" y="2928934"/>
            <a:ext cx="28575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87 Rectángulo redondeado"/>
          <p:cNvSpPr/>
          <p:nvPr/>
        </p:nvSpPr>
        <p:spPr>
          <a:xfrm>
            <a:off x="6572264" y="3071810"/>
            <a:ext cx="1785950" cy="121444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Depends on our attitude to the hearer(reader), to the topic, to the purpose of our communication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0" name="89 Conector recto"/>
          <p:cNvCxnSpPr/>
          <p:nvPr/>
        </p:nvCxnSpPr>
        <p:spPr>
          <a:xfrm rot="16200000" flipH="1">
            <a:off x="7250926" y="4536289"/>
            <a:ext cx="500067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92 Conector recto"/>
          <p:cNvCxnSpPr/>
          <p:nvPr/>
        </p:nvCxnSpPr>
        <p:spPr>
          <a:xfrm>
            <a:off x="6858016" y="4786322"/>
            <a:ext cx="135732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95 Conector recto"/>
          <p:cNvCxnSpPr/>
          <p:nvPr/>
        </p:nvCxnSpPr>
        <p:spPr>
          <a:xfrm rot="5400000">
            <a:off x="6751653" y="4893479"/>
            <a:ext cx="213520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98 Conector recto"/>
          <p:cNvCxnSpPr/>
          <p:nvPr/>
        </p:nvCxnSpPr>
        <p:spPr>
          <a:xfrm rot="5400000">
            <a:off x="8108181" y="4893479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100 Rectángulo redondeado"/>
          <p:cNvSpPr/>
          <p:nvPr/>
        </p:nvSpPr>
        <p:spPr>
          <a:xfrm>
            <a:off x="6572264" y="5000636"/>
            <a:ext cx="1000132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formal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101 Rectángulo redondeado"/>
          <p:cNvSpPr/>
          <p:nvPr/>
        </p:nvSpPr>
        <p:spPr>
          <a:xfrm>
            <a:off x="7715272" y="5000636"/>
            <a:ext cx="1000132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informal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136</TotalTime>
  <Words>252</Words>
  <Application>Microsoft Office PowerPoint</Application>
  <PresentationFormat>Presentación en pantalla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Aspecto</vt:lpstr>
      <vt:lpstr>VARIETIES OF ENGLISH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VARIETIES OF ENGLISH</dc:title>
  <dc:creator>WinuE</dc:creator>
  <cp:lastModifiedBy>WinuE</cp:lastModifiedBy>
  <cp:revision>22</cp:revision>
  <dcterms:created xsi:type="dcterms:W3CDTF">2011-12-04T16:19:00Z</dcterms:created>
  <dcterms:modified xsi:type="dcterms:W3CDTF">2011-12-18T21:34:22Z</dcterms:modified>
</cp:coreProperties>
</file>