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7" r:id="rId11"/>
    <p:sldId id="263" r:id="rId12"/>
    <p:sldId id="264" r:id="rId1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317397-B49D-4B6A-A5C0-4A4F4EFD1DBF}" type="datetimeFigureOut">
              <a:rPr lang="es-ES_tradnl" smtClean="0"/>
              <a:pPr/>
              <a:t>18/12/2011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AF50DC-DD13-49A2-9F0D-123DA1B99101}" type="slidenum">
              <a:rPr lang="es-ES_tradnl" smtClean="0"/>
              <a:pPr/>
              <a:t>‹Nº›</a:t>
            </a:fld>
            <a:endParaRPr lang="es-ES_tradnl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915276" cy="1785950"/>
          </a:xfrm>
        </p:spPr>
        <p:txBody>
          <a:bodyPr>
            <a:normAutofit/>
          </a:bodyPr>
          <a:lstStyle/>
          <a:p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Origin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English</a:t>
            </a:r>
            <a:r>
              <a:rPr lang="es-ES_tradnl" dirty="0" smtClean="0"/>
              <a:t> </a:t>
            </a:r>
            <a:r>
              <a:rPr lang="es-ES_tradnl" dirty="0" err="1" smtClean="0"/>
              <a:t>Language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Beowulf19line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285860"/>
            <a:ext cx="4479466" cy="5323283"/>
          </a:xfrm>
        </p:spPr>
      </p:pic>
      <p:sp>
        <p:nvSpPr>
          <p:cNvPr id="5" name="4 CuadroTexto"/>
          <p:cNvSpPr txBox="1"/>
          <p:nvPr/>
        </p:nvSpPr>
        <p:spPr>
          <a:xfrm>
            <a:off x="2071670" y="642918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Old English Epic poem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428992" y="500042"/>
            <a:ext cx="2928958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THE SURVIVAL OF CELTIC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 rot="5400000">
            <a:off x="4715670" y="149938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3929058" y="1571612"/>
            <a:ext cx="1857388" cy="857256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Anglo-Saxons settled in Eastern of England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5786446" y="200024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 redondeado"/>
          <p:cNvSpPr/>
          <p:nvPr/>
        </p:nvSpPr>
        <p:spPr>
          <a:xfrm>
            <a:off x="6072198" y="1643050"/>
            <a:ext cx="1500198" cy="785818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Celts speakers learn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 rot="16200000" flipH="1">
            <a:off x="6643703" y="2571743"/>
            <a:ext cx="285753" cy="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6286512" y="2714620"/>
            <a:ext cx="928694" cy="285752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Celts</a:t>
            </a:r>
            <a:endParaRPr lang="en-US" dirty="0"/>
          </a:p>
        </p:txBody>
      </p:sp>
      <p:cxnSp>
        <p:nvCxnSpPr>
          <p:cNvPr id="22" name="21 Conector recto"/>
          <p:cNvCxnSpPr>
            <a:stCxn id="20" idx="3"/>
          </p:cNvCxnSpPr>
          <p:nvPr/>
        </p:nvCxnSpPr>
        <p:spPr>
          <a:xfrm>
            <a:off x="7215206" y="285749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 redondeado"/>
          <p:cNvSpPr/>
          <p:nvPr/>
        </p:nvSpPr>
        <p:spPr>
          <a:xfrm>
            <a:off x="7715272" y="3286124"/>
            <a:ext cx="1000132" cy="285752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Wealas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7572396" y="3714752"/>
            <a:ext cx="1214446" cy="428628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Language: Welsh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16200000" flipH="1">
            <a:off x="8072463" y="3643314"/>
            <a:ext cx="142877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8073256" y="428546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 redondeado"/>
          <p:cNvSpPr/>
          <p:nvPr/>
        </p:nvSpPr>
        <p:spPr>
          <a:xfrm>
            <a:off x="3857620" y="2786058"/>
            <a:ext cx="1857388" cy="1500198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Old English continued to be spoken to the north and west, highlands , south-west  Scotland , Wales, Cornwall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29 Conector recto"/>
          <p:cNvCxnSpPr/>
          <p:nvPr/>
        </p:nvCxnSpPr>
        <p:spPr>
          <a:xfrm rot="5400000">
            <a:off x="4679951" y="260666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 redondeado"/>
          <p:cNvSpPr/>
          <p:nvPr/>
        </p:nvSpPr>
        <p:spPr>
          <a:xfrm>
            <a:off x="642910" y="5143512"/>
            <a:ext cx="1428760" cy="6429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Picts</a:t>
            </a:r>
            <a:endParaRPr lang="en-US" dirty="0"/>
          </a:p>
        </p:txBody>
      </p:sp>
      <p:cxnSp>
        <p:nvCxnSpPr>
          <p:cNvPr id="34" name="33 Conector recto"/>
          <p:cNvCxnSpPr/>
          <p:nvPr/>
        </p:nvCxnSpPr>
        <p:spPr>
          <a:xfrm>
            <a:off x="2071670" y="542926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2285984" y="5143512"/>
            <a:ext cx="1571636" cy="78581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Over-run by  Gaelic-speaking tribe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3857620" y="550070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 redondeado"/>
          <p:cNvSpPr/>
          <p:nvPr/>
        </p:nvSpPr>
        <p:spPr>
          <a:xfrm>
            <a:off x="4143372" y="5286388"/>
            <a:ext cx="1143008" cy="42862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Scots</a:t>
            </a:r>
            <a:endParaRPr lang="en-US" dirty="0"/>
          </a:p>
        </p:txBody>
      </p:sp>
      <p:cxnSp>
        <p:nvCxnSpPr>
          <p:cNvPr id="40" name="39 Conector recto"/>
          <p:cNvCxnSpPr/>
          <p:nvPr/>
        </p:nvCxnSpPr>
        <p:spPr>
          <a:xfrm>
            <a:off x="5286380" y="550070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 redondeado"/>
          <p:cNvSpPr/>
          <p:nvPr/>
        </p:nvSpPr>
        <p:spPr>
          <a:xfrm>
            <a:off x="5500694" y="5214950"/>
            <a:ext cx="1214446" cy="8572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Dominant language of the highlands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6215074" y="4286256"/>
            <a:ext cx="1357322" cy="500066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Adopted English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7643834" y="4357694"/>
            <a:ext cx="1214446" cy="928694"/>
          </a:xfrm>
          <a:prstGeom prst="roundRect">
            <a:avLst/>
          </a:prstGeom>
        </p:spPr>
        <p:style>
          <a:lnRef idx="1">
            <a:schemeClr val="accent6"/>
          </a:lnRef>
          <a:fillRef idx="1002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Survived in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Wallasey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44 Conector recto"/>
          <p:cNvCxnSpPr>
            <a:stCxn id="24" idx="1"/>
          </p:cNvCxnSpPr>
          <p:nvPr/>
        </p:nvCxnSpPr>
        <p:spPr>
          <a:xfrm rot="10800000" flipV="1">
            <a:off x="7215206" y="3929066"/>
            <a:ext cx="35719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 redondeado"/>
          <p:cNvSpPr/>
          <p:nvPr/>
        </p:nvSpPr>
        <p:spPr>
          <a:xfrm>
            <a:off x="7572396" y="2643182"/>
            <a:ext cx="107153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Native population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rot="5400000">
            <a:off x="8001818" y="321389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>
            <a:off x="6644496" y="314245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Rectángulo redondeado"/>
          <p:cNvSpPr/>
          <p:nvPr/>
        </p:nvSpPr>
        <p:spPr>
          <a:xfrm>
            <a:off x="6143636" y="3214686"/>
            <a:ext cx="128588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Spoken in Cumberland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1714480" y="2857496"/>
            <a:ext cx="178595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Northumbria, Mercia and Wessex adopted English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 rot="10800000" flipV="1">
            <a:off x="3214678" y="2214554"/>
            <a:ext cx="714380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928926" y="785794"/>
            <a:ext cx="2643206" cy="92869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British people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4001290" y="185657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 redondeado"/>
          <p:cNvSpPr/>
          <p:nvPr/>
        </p:nvSpPr>
        <p:spPr>
          <a:xfrm>
            <a:off x="3286116" y="2000240"/>
            <a:ext cx="192882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Anglo-Saxons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9" name="8 Conector recto"/>
          <p:cNvCxnSpPr/>
          <p:nvPr/>
        </p:nvCxnSpPr>
        <p:spPr>
          <a:xfrm rot="10800000">
            <a:off x="1000100" y="2357430"/>
            <a:ext cx="22876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14282" y="2786058"/>
            <a:ext cx="1285884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214282" y="3429000"/>
            <a:ext cx="1285884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Sounds </a:t>
            </a:r>
            <a:endParaRPr lang="en-US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214282" y="4071942"/>
            <a:ext cx="1285884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Grammar  </a:t>
            </a:r>
            <a:endParaRPr lang="en-US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142844" y="4714884"/>
            <a:ext cx="1357322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Vocabulary  </a:t>
            </a:r>
            <a:endParaRPr lang="en-US" dirty="0"/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822299" y="3963991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1714480" y="2786058"/>
            <a:ext cx="1214446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Society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714480" y="3571876"/>
            <a:ext cx="1285884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Culture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2143108" y="192880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Changed</a:t>
            </a:r>
            <a:endParaRPr lang="en-US" dirty="0"/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4108447" y="274954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>
            <a:off x="2286778" y="257095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20" idx="0"/>
          </p:cNvCxnSpPr>
          <p:nvPr/>
        </p:nvCxnSpPr>
        <p:spPr>
          <a:xfrm rot="5400000">
            <a:off x="2215340" y="342820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5400000">
            <a:off x="786580" y="257095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 redondeado"/>
          <p:cNvSpPr/>
          <p:nvPr/>
        </p:nvSpPr>
        <p:spPr>
          <a:xfrm>
            <a:off x="3286116" y="2786058"/>
            <a:ext cx="192882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Over controlled old Celtic Kingdoms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5214942" y="307181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 redondeado"/>
          <p:cNvSpPr/>
          <p:nvPr/>
        </p:nvSpPr>
        <p:spPr>
          <a:xfrm>
            <a:off x="5429256" y="2857496"/>
            <a:ext cx="1357322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Military conquest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 rot="5400000">
            <a:off x="4144166" y="357108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3571868" y="3714752"/>
            <a:ext cx="1500198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Local population began to speak English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5072066" y="414338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/>
          <p:cNvSpPr/>
          <p:nvPr/>
        </p:nvSpPr>
        <p:spPr>
          <a:xfrm>
            <a:off x="5429256" y="3857628"/>
            <a:ext cx="121444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Continued to the present day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rot="5400000">
            <a:off x="858018" y="335676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rot="5400000">
            <a:off x="822299" y="4606933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2357422" y="357166"/>
            <a:ext cx="4286280" cy="10001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THE LINGUISTIC GEOGRAPHY 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OF EUROPE</a:t>
            </a:r>
          </a:p>
        </p:txBody>
      </p:sp>
      <p:cxnSp>
        <p:nvCxnSpPr>
          <p:cNvPr id="12" name="11 Conector recto"/>
          <p:cNvCxnSpPr/>
          <p:nvPr/>
        </p:nvCxnSpPr>
        <p:spPr>
          <a:xfrm rot="5400000">
            <a:off x="4394199" y="146366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 redondeado"/>
          <p:cNvSpPr/>
          <p:nvPr/>
        </p:nvSpPr>
        <p:spPr>
          <a:xfrm>
            <a:off x="3428992" y="1571612"/>
            <a:ext cx="2143140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WESTERN EUROPE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1 Conector recto"/>
          <p:cNvCxnSpPr>
            <a:stCxn id="14" idx="2"/>
          </p:cNvCxnSpPr>
          <p:nvPr/>
        </p:nvCxnSpPr>
        <p:spPr>
          <a:xfrm rot="5400000">
            <a:off x="4393405" y="232171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10800000">
            <a:off x="1643042" y="242886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5400000">
            <a:off x="1536679" y="253523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500562" y="2428868"/>
            <a:ext cx="328614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5400000">
            <a:off x="7679553" y="2536025"/>
            <a:ext cx="21510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1000100" y="2643182"/>
            <a:ext cx="1285884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Celtic-speaking south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7286644" y="2643182"/>
            <a:ext cx="1214446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Germanic-speaking north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40 Conector recto"/>
          <p:cNvCxnSpPr>
            <a:stCxn id="35" idx="2"/>
          </p:cNvCxnSpPr>
          <p:nvPr/>
        </p:nvCxnSpPr>
        <p:spPr>
          <a:xfrm rot="5400000">
            <a:off x="1463653" y="3536157"/>
            <a:ext cx="35798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rot="10800000">
            <a:off x="857224" y="3714752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 rot="5400000">
            <a:off x="715142" y="3856834"/>
            <a:ext cx="28495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1643042" y="3714752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>
            <a:off x="2143902" y="385683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Rectángulo redondeado"/>
          <p:cNvSpPr/>
          <p:nvPr/>
        </p:nvSpPr>
        <p:spPr>
          <a:xfrm>
            <a:off x="357158" y="4000504"/>
            <a:ext cx="1000132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British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Celtic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1785918" y="4000504"/>
            <a:ext cx="1000132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Irish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Celtic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58 Conector recto"/>
          <p:cNvCxnSpPr>
            <a:stCxn id="56" idx="2"/>
          </p:cNvCxnSpPr>
          <p:nvPr/>
        </p:nvCxnSpPr>
        <p:spPr>
          <a:xfrm rot="5400000">
            <a:off x="714348" y="464344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>
            <a:stCxn id="57" idx="2"/>
          </p:cNvCxnSpPr>
          <p:nvPr/>
        </p:nvCxnSpPr>
        <p:spPr>
          <a:xfrm rot="5400000">
            <a:off x="2143108" y="464344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Rectángulo redondeado"/>
          <p:cNvSpPr/>
          <p:nvPr/>
        </p:nvSpPr>
        <p:spPr>
          <a:xfrm>
            <a:off x="428596" y="4786322"/>
            <a:ext cx="928694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Britain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68 Rectángulo redondeado"/>
          <p:cNvSpPr/>
          <p:nvPr/>
        </p:nvSpPr>
        <p:spPr>
          <a:xfrm>
            <a:off x="1785918" y="4786322"/>
            <a:ext cx="1000132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Gaelic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74 Conector recto"/>
          <p:cNvCxnSpPr>
            <a:stCxn id="35" idx="3"/>
          </p:cNvCxnSpPr>
          <p:nvPr/>
        </p:nvCxnSpPr>
        <p:spPr>
          <a:xfrm>
            <a:off x="2285984" y="3000372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>
            <a:stCxn id="37" idx="1"/>
          </p:cNvCxnSpPr>
          <p:nvPr/>
        </p:nvCxnSpPr>
        <p:spPr>
          <a:xfrm rot="10800000">
            <a:off x="5072066" y="3000372"/>
            <a:ext cx="22145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 rot="5400000">
            <a:off x="4287042" y="314245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88 Rectángulo redondeado"/>
          <p:cNvSpPr/>
          <p:nvPr/>
        </p:nvSpPr>
        <p:spPr>
          <a:xfrm>
            <a:off x="3643306" y="3286124"/>
            <a:ext cx="1500198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Latin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103 Conector recto"/>
          <p:cNvCxnSpPr/>
          <p:nvPr/>
        </p:nvCxnSpPr>
        <p:spPr>
          <a:xfrm rot="5400000">
            <a:off x="4251323" y="382111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 redondeado"/>
          <p:cNvSpPr/>
          <p:nvPr/>
        </p:nvSpPr>
        <p:spPr>
          <a:xfrm>
            <a:off x="3714744" y="3929066"/>
            <a:ext cx="1214446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Roman Empire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2" name="111 Conector recto"/>
          <p:cNvCxnSpPr/>
          <p:nvPr/>
        </p:nvCxnSpPr>
        <p:spPr>
          <a:xfrm rot="5400000">
            <a:off x="4251323" y="446405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112 Rectángulo redondeado"/>
          <p:cNvSpPr/>
          <p:nvPr/>
        </p:nvSpPr>
        <p:spPr>
          <a:xfrm>
            <a:off x="3428992" y="4572008"/>
            <a:ext cx="1785950" cy="857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Italy, Spain, Portugal, most of Britain, Germany south, north Africa and Palestine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6" name="125 Conector recto"/>
          <p:cNvCxnSpPr/>
          <p:nvPr/>
        </p:nvCxnSpPr>
        <p:spPr>
          <a:xfrm>
            <a:off x="5143504" y="3500438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rot="5400000">
            <a:off x="4715670" y="3999710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Rectángulo redondeado"/>
          <p:cNvSpPr/>
          <p:nvPr/>
        </p:nvSpPr>
        <p:spPr>
          <a:xfrm>
            <a:off x="5500694" y="3357562"/>
            <a:ext cx="1143008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Africa, south Germany and Britain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132 CuadroTexto"/>
          <p:cNvSpPr txBox="1"/>
          <p:nvPr/>
        </p:nvSpPr>
        <p:spPr>
          <a:xfrm>
            <a:off x="4929190" y="2928934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Disappeared as spoken language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8" name="137 Conector angular"/>
          <p:cNvCxnSpPr/>
          <p:nvPr/>
        </p:nvCxnSpPr>
        <p:spPr>
          <a:xfrm rot="10800000">
            <a:off x="5214942" y="3643314"/>
            <a:ext cx="285752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"/>
          <p:cNvCxnSpPr/>
          <p:nvPr/>
        </p:nvCxnSpPr>
        <p:spPr>
          <a:xfrm>
            <a:off x="5214942" y="450057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142 Rectángulo redondeado"/>
          <p:cNvSpPr/>
          <p:nvPr/>
        </p:nvSpPr>
        <p:spPr>
          <a:xfrm>
            <a:off x="5572132" y="4214818"/>
            <a:ext cx="1071570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Central areas of continental Europe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143 CuadroTexto"/>
          <p:cNvSpPr txBox="1"/>
          <p:nvPr/>
        </p:nvSpPr>
        <p:spPr>
          <a:xfrm>
            <a:off x="5072066" y="4143380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Survived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0" name="149 Conector recto"/>
          <p:cNvCxnSpPr/>
          <p:nvPr/>
        </p:nvCxnSpPr>
        <p:spPr>
          <a:xfrm rot="5400000">
            <a:off x="5930116" y="499984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150 Rectángulo redondeado"/>
          <p:cNvSpPr/>
          <p:nvPr/>
        </p:nvSpPr>
        <p:spPr>
          <a:xfrm>
            <a:off x="5429256" y="5143512"/>
            <a:ext cx="1143008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Romance languages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3" name="152 Conector recto"/>
          <p:cNvCxnSpPr/>
          <p:nvPr/>
        </p:nvCxnSpPr>
        <p:spPr>
          <a:xfrm rot="5400000">
            <a:off x="7716066" y="357108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153 Rectángulo redondeado"/>
          <p:cNvSpPr/>
          <p:nvPr/>
        </p:nvSpPr>
        <p:spPr>
          <a:xfrm>
            <a:off x="7429520" y="3786190"/>
            <a:ext cx="1000132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Modern German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6" name="155 Conector recto"/>
          <p:cNvCxnSpPr>
            <a:stCxn id="154" idx="2"/>
          </p:cNvCxnSpPr>
          <p:nvPr/>
        </p:nvCxnSpPr>
        <p:spPr>
          <a:xfrm rot="5400000">
            <a:off x="7750991" y="446485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156 Rectángulo redondeado"/>
          <p:cNvSpPr/>
          <p:nvPr/>
        </p:nvSpPr>
        <p:spPr>
          <a:xfrm>
            <a:off x="7215206" y="4500570"/>
            <a:ext cx="1571636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Mixture of dialects spoken in south of Denmark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9" name="158 Conector recto"/>
          <p:cNvCxnSpPr>
            <a:stCxn id="157" idx="2"/>
          </p:cNvCxnSpPr>
          <p:nvPr/>
        </p:nvCxnSpPr>
        <p:spPr>
          <a:xfrm rot="5400000">
            <a:off x="7500960" y="4929200"/>
            <a:ext cx="428629" cy="5715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160 Conector recto"/>
          <p:cNvCxnSpPr>
            <a:stCxn id="157" idx="2"/>
          </p:cNvCxnSpPr>
          <p:nvPr/>
        </p:nvCxnSpPr>
        <p:spPr>
          <a:xfrm rot="16200000" flipH="1">
            <a:off x="8072460" y="4929200"/>
            <a:ext cx="428630" cy="571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166 Rectángulo redondeado"/>
          <p:cNvSpPr/>
          <p:nvPr/>
        </p:nvSpPr>
        <p:spPr>
          <a:xfrm>
            <a:off x="6715140" y="5429264"/>
            <a:ext cx="1071570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Dutch</a:t>
            </a:r>
          </a:p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And Flemish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167 Rectángulo redondeado"/>
          <p:cNvSpPr/>
          <p:nvPr/>
        </p:nvSpPr>
        <p:spPr>
          <a:xfrm>
            <a:off x="7929586" y="5429264"/>
            <a:ext cx="1000100" cy="50006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Frisian Dialects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8" name="177 Conector recto"/>
          <p:cNvCxnSpPr>
            <a:stCxn id="168" idx="2"/>
          </p:cNvCxnSpPr>
          <p:nvPr/>
        </p:nvCxnSpPr>
        <p:spPr>
          <a:xfrm rot="16200000" flipH="1">
            <a:off x="8322487" y="6036479"/>
            <a:ext cx="214314" cy="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178 Rectángulo redondeado"/>
          <p:cNvSpPr/>
          <p:nvPr/>
        </p:nvSpPr>
        <p:spPr>
          <a:xfrm>
            <a:off x="8001024" y="6215082"/>
            <a:ext cx="928694" cy="4286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 redondeado"/>
          <p:cNvSpPr/>
          <p:nvPr/>
        </p:nvSpPr>
        <p:spPr>
          <a:xfrm>
            <a:off x="3214678" y="857232"/>
            <a:ext cx="3214710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LANGUAGE CONTACT 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IN EUROPE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26 Conector recto"/>
          <p:cNvCxnSpPr/>
          <p:nvPr/>
        </p:nvCxnSpPr>
        <p:spPr>
          <a:xfrm rot="5400000">
            <a:off x="4572794" y="185657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 redondeado"/>
          <p:cNvSpPr/>
          <p:nvPr/>
        </p:nvSpPr>
        <p:spPr>
          <a:xfrm>
            <a:off x="4000496" y="2071678"/>
            <a:ext cx="1643074" cy="5715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between tribal groups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33 Conector recto"/>
          <p:cNvCxnSpPr/>
          <p:nvPr/>
        </p:nvCxnSpPr>
        <p:spPr>
          <a:xfrm rot="5400000">
            <a:off x="4572794" y="285670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rot="10800000">
            <a:off x="2928926" y="3071810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786314" y="307181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>
            <a:off x="6322231" y="317896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>
            <a:off x="2822563" y="3178967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Rectángulo redondeado"/>
          <p:cNvSpPr/>
          <p:nvPr/>
        </p:nvSpPr>
        <p:spPr>
          <a:xfrm>
            <a:off x="2214546" y="3286124"/>
            <a:ext cx="1428760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Roman people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5715008" y="3286124"/>
            <a:ext cx="1357322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Germanic people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57 Conector recto"/>
          <p:cNvCxnSpPr>
            <a:stCxn id="55" idx="3"/>
          </p:cNvCxnSpPr>
          <p:nvPr/>
        </p:nvCxnSpPr>
        <p:spPr>
          <a:xfrm>
            <a:off x="3643306" y="3536157"/>
            <a:ext cx="642942" cy="32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>
            <a:stCxn id="56" idx="1"/>
          </p:cNvCxnSpPr>
          <p:nvPr/>
        </p:nvCxnSpPr>
        <p:spPr>
          <a:xfrm rot="10800000" flipV="1">
            <a:off x="5214942" y="3536156"/>
            <a:ext cx="500066" cy="32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Rectángulo redondeado"/>
          <p:cNvSpPr/>
          <p:nvPr/>
        </p:nvSpPr>
        <p:spPr>
          <a:xfrm>
            <a:off x="4143372" y="3857628"/>
            <a:ext cx="1143008" cy="64294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Language change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63 Conector recto"/>
          <p:cNvCxnSpPr/>
          <p:nvPr/>
        </p:nvCxnSpPr>
        <p:spPr>
          <a:xfrm rot="5400000">
            <a:off x="4572794" y="464265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Rectángulo redondeado"/>
          <p:cNvSpPr/>
          <p:nvPr/>
        </p:nvSpPr>
        <p:spPr>
          <a:xfrm>
            <a:off x="3929058" y="4786322"/>
            <a:ext cx="1643074" cy="714380"/>
          </a:xfrm>
          <a:prstGeom prst="roundRect">
            <a:avLst>
              <a:gd name="adj" fmla="val 1084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Trade and military contact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2643174" y="714356"/>
            <a:ext cx="2571768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LANGUAGE 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IN BRITAIN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4 Conector recto"/>
          <p:cNvCxnSpPr>
            <a:stCxn id="2" idx="2"/>
          </p:cNvCxnSpPr>
          <p:nvPr/>
        </p:nvCxnSpPr>
        <p:spPr>
          <a:xfrm rot="5400000">
            <a:off x="3786182" y="157161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Rectángulo redondeado"/>
          <p:cNvSpPr/>
          <p:nvPr/>
        </p:nvSpPr>
        <p:spPr>
          <a:xfrm>
            <a:off x="3000364" y="1714488"/>
            <a:ext cx="178595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Early language spoken in Britain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 rot="5400000">
            <a:off x="3679819" y="239235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3071802" y="2571744"/>
            <a:ext cx="1571636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Celtic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24 Conector recto de flecha"/>
          <p:cNvCxnSpPr/>
          <p:nvPr/>
        </p:nvCxnSpPr>
        <p:spPr>
          <a:xfrm flipV="1">
            <a:off x="4643438" y="2428868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5715008" y="2214554"/>
            <a:ext cx="1214446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Welsh</a:t>
            </a:r>
            <a:endParaRPr lang="en-US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5715008" y="2643182"/>
            <a:ext cx="1214446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Irish</a:t>
            </a:r>
            <a:endParaRPr lang="en-U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5715008" y="3071810"/>
            <a:ext cx="1285884" cy="4286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Scots Gaelic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Conector recto de flecha"/>
          <p:cNvCxnSpPr>
            <a:stCxn id="12" idx="3"/>
          </p:cNvCxnSpPr>
          <p:nvPr/>
        </p:nvCxnSpPr>
        <p:spPr>
          <a:xfrm>
            <a:off x="4643438" y="2857496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4643438" y="3071810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3143240" y="3786190"/>
            <a:ext cx="1357322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16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Celtic 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period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35 Conector recto"/>
          <p:cNvCxnSpPr>
            <a:stCxn id="34" idx="3"/>
          </p:cNvCxnSpPr>
          <p:nvPr/>
        </p:nvCxnSpPr>
        <p:spPr>
          <a:xfrm>
            <a:off x="4500562" y="4071942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/>
          <p:cNvSpPr/>
          <p:nvPr/>
        </p:nvSpPr>
        <p:spPr>
          <a:xfrm>
            <a:off x="5000628" y="3857628"/>
            <a:ext cx="1214446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Britain and Ireland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7500958" y="4000504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Rectángulo redondeado"/>
          <p:cNvSpPr/>
          <p:nvPr/>
        </p:nvSpPr>
        <p:spPr>
          <a:xfrm>
            <a:off x="6572264" y="3786190"/>
            <a:ext cx="92869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Pretanic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islands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407194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 rot="5400000">
            <a:off x="6930248" y="449977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Rectángulo redondeado"/>
          <p:cNvSpPr/>
          <p:nvPr/>
        </p:nvSpPr>
        <p:spPr>
          <a:xfrm>
            <a:off x="8001024" y="3786190"/>
            <a:ext cx="928694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Welsh</a:t>
            </a:r>
            <a:r>
              <a:rPr lang="en-US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1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prydain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6572264" y="4643446"/>
            <a:ext cx="114300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Romans</a:t>
            </a:r>
            <a:r>
              <a:rPr lang="en-US" sz="1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Britannia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53 Rectángulo redondeado"/>
          <p:cNvSpPr/>
          <p:nvPr/>
        </p:nvSpPr>
        <p:spPr>
          <a:xfrm>
            <a:off x="6429388" y="5500702"/>
            <a:ext cx="1428760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English name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Britain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57 Conector recto"/>
          <p:cNvCxnSpPr>
            <a:stCxn id="53" idx="2"/>
            <a:endCxn id="54" idx="0"/>
          </p:cNvCxnSpPr>
          <p:nvPr/>
        </p:nvCxnSpPr>
        <p:spPr>
          <a:xfrm rot="5400000">
            <a:off x="7000892" y="535782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>
            <a:stCxn id="12" idx="2"/>
          </p:cNvCxnSpPr>
          <p:nvPr/>
        </p:nvCxnSpPr>
        <p:spPr>
          <a:xfrm rot="5400000">
            <a:off x="3571868" y="342900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357554" y="500042"/>
            <a:ext cx="2428892" cy="71438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English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 rot="5400000">
            <a:off x="4429124" y="135729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10800000">
            <a:off x="785786" y="1500174"/>
            <a:ext cx="37862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5400000">
            <a:off x="679423" y="160653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2179621" y="1606537"/>
            <a:ext cx="21352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4179885" y="160653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214282" y="1714488"/>
            <a:ext cx="1214446" cy="5715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Celtics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1714480" y="1714488"/>
            <a:ext cx="1214446" cy="5715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Romans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3571868" y="1714488"/>
            <a:ext cx="1357290" cy="5715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Angles, Saxons and Jutes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4108447" y="239235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3214678" y="2500306"/>
            <a:ext cx="1928826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Germanic migrants crossed the north sea and settled in Britain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59 Conector recto"/>
          <p:cNvCxnSpPr/>
          <p:nvPr/>
        </p:nvCxnSpPr>
        <p:spPr>
          <a:xfrm rot="5400000">
            <a:off x="2251059" y="4178305"/>
            <a:ext cx="192803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>
            <a:off x="3214678" y="342900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 de flecha"/>
          <p:cNvCxnSpPr/>
          <p:nvPr/>
        </p:nvCxnSpPr>
        <p:spPr>
          <a:xfrm>
            <a:off x="3214678" y="421481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 de flecha"/>
          <p:cNvCxnSpPr/>
          <p:nvPr/>
        </p:nvCxnSpPr>
        <p:spPr>
          <a:xfrm>
            <a:off x="3214678" y="507207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Rectángulo redondeado"/>
          <p:cNvSpPr/>
          <p:nvPr/>
        </p:nvSpPr>
        <p:spPr>
          <a:xfrm>
            <a:off x="3714744" y="3286124"/>
            <a:ext cx="142876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Angles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Central Denmark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72 Rectángulo redondeado"/>
          <p:cNvSpPr/>
          <p:nvPr/>
        </p:nvSpPr>
        <p:spPr>
          <a:xfrm>
            <a:off x="5429256" y="3143248"/>
            <a:ext cx="1428760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East and also south of Midland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73 Rectángulo redondeado"/>
          <p:cNvSpPr/>
          <p:nvPr/>
        </p:nvSpPr>
        <p:spPr>
          <a:xfrm>
            <a:off x="3714744" y="3929066"/>
            <a:ext cx="1571636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Saxons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Southern Germanic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77 Rectángulo redondeado"/>
          <p:cNvSpPr/>
          <p:nvPr/>
        </p:nvSpPr>
        <p:spPr>
          <a:xfrm>
            <a:off x="5572132" y="3929066"/>
            <a:ext cx="128588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Between the Jutes and the Angles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78 Rectángulo redondeado"/>
          <p:cNvSpPr/>
          <p:nvPr/>
        </p:nvSpPr>
        <p:spPr>
          <a:xfrm>
            <a:off x="5429256" y="4857760"/>
            <a:ext cx="142876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Settled mainly in Kent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79 Rectángulo redondeado"/>
          <p:cNvSpPr/>
          <p:nvPr/>
        </p:nvSpPr>
        <p:spPr>
          <a:xfrm>
            <a:off x="3786182" y="4786322"/>
            <a:ext cx="1285884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Jutes</a:t>
            </a:r>
            <a:r>
              <a:rPr lang="en-US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northern of Denmark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100 Conector recto"/>
          <p:cNvCxnSpPr/>
          <p:nvPr/>
        </p:nvCxnSpPr>
        <p:spPr>
          <a:xfrm>
            <a:off x="5143504" y="342900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/>
          <p:nvPr/>
        </p:nvCxnSpPr>
        <p:spPr>
          <a:xfrm>
            <a:off x="5286380" y="414338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>
            <a:off x="5072066" y="507207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 de flecha"/>
          <p:cNvCxnSpPr/>
          <p:nvPr/>
        </p:nvCxnSpPr>
        <p:spPr>
          <a:xfrm>
            <a:off x="4572000" y="1500174"/>
            <a:ext cx="37862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/>
          <p:nvPr/>
        </p:nvCxnSpPr>
        <p:spPr>
          <a:xfrm rot="5400000">
            <a:off x="2679687" y="5678503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 de flecha"/>
          <p:cNvCxnSpPr/>
          <p:nvPr/>
        </p:nvCxnSpPr>
        <p:spPr>
          <a:xfrm>
            <a:off x="3214678" y="62150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136 Rectángulo redondeado"/>
          <p:cNvSpPr/>
          <p:nvPr/>
        </p:nvSpPr>
        <p:spPr>
          <a:xfrm>
            <a:off x="3786182" y="5929330"/>
            <a:ext cx="1143008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Different dialects</a:t>
            </a:r>
            <a:endParaRPr lang="en-US" dirty="0"/>
          </a:p>
        </p:txBody>
      </p:sp>
      <p:cxnSp>
        <p:nvCxnSpPr>
          <p:cNvPr id="139" name="138 Conector recto de flecha"/>
          <p:cNvCxnSpPr/>
          <p:nvPr/>
        </p:nvCxnSpPr>
        <p:spPr>
          <a:xfrm flipV="1">
            <a:off x="4929190" y="5786454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140 Conector recto de flecha"/>
          <p:cNvCxnSpPr>
            <a:stCxn id="137" idx="3"/>
          </p:cNvCxnSpPr>
          <p:nvPr/>
        </p:nvCxnSpPr>
        <p:spPr>
          <a:xfrm flipV="1">
            <a:off x="4929190" y="6143644"/>
            <a:ext cx="57150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 de flecha"/>
          <p:cNvCxnSpPr/>
          <p:nvPr/>
        </p:nvCxnSpPr>
        <p:spPr>
          <a:xfrm>
            <a:off x="4929190" y="635795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44 Conector recto de flecha"/>
          <p:cNvCxnSpPr/>
          <p:nvPr/>
        </p:nvCxnSpPr>
        <p:spPr>
          <a:xfrm>
            <a:off x="4929190" y="6429396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Rectángulo redondeado"/>
          <p:cNvSpPr/>
          <p:nvPr/>
        </p:nvSpPr>
        <p:spPr>
          <a:xfrm>
            <a:off x="5572132" y="5572140"/>
            <a:ext cx="1285884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Northumbria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153 Rectángulo redondeado"/>
          <p:cNvSpPr/>
          <p:nvPr/>
        </p:nvSpPr>
        <p:spPr>
          <a:xfrm>
            <a:off x="5572132" y="5857892"/>
            <a:ext cx="1000132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Mercia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154 Rectángulo redondeado"/>
          <p:cNvSpPr/>
          <p:nvPr/>
        </p:nvSpPr>
        <p:spPr>
          <a:xfrm>
            <a:off x="5500694" y="6215082"/>
            <a:ext cx="1071570" cy="3571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West Saxons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155 Rectángulo redondeado"/>
          <p:cNvSpPr/>
          <p:nvPr/>
        </p:nvSpPr>
        <p:spPr>
          <a:xfrm>
            <a:off x="5572132" y="6572248"/>
            <a:ext cx="1000132" cy="2857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Kentish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0" name="159 Conector recto"/>
          <p:cNvCxnSpPr/>
          <p:nvPr/>
        </p:nvCxnSpPr>
        <p:spPr>
          <a:xfrm rot="5400000">
            <a:off x="2001026" y="249951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160 Rectángulo redondeado"/>
          <p:cNvSpPr/>
          <p:nvPr/>
        </p:nvSpPr>
        <p:spPr>
          <a:xfrm>
            <a:off x="1571604" y="3357562"/>
            <a:ext cx="1357322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South part of Britain</a:t>
            </a:r>
            <a:endParaRPr lang="en-US" dirty="0"/>
          </a:p>
        </p:txBody>
      </p:sp>
      <p:sp>
        <p:nvSpPr>
          <p:cNvPr id="162" name="161 Rectángulo redondeado"/>
          <p:cNvSpPr/>
          <p:nvPr/>
        </p:nvSpPr>
        <p:spPr>
          <a:xfrm>
            <a:off x="0" y="2500306"/>
            <a:ext cx="1214446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1th inhabitants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9" name="168 Conector recto"/>
          <p:cNvCxnSpPr/>
          <p:nvPr/>
        </p:nvCxnSpPr>
        <p:spPr>
          <a:xfrm rot="5400000">
            <a:off x="679423" y="239235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2108183" y="339248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 redondeado"/>
          <p:cNvSpPr/>
          <p:nvPr/>
        </p:nvSpPr>
        <p:spPr>
          <a:xfrm>
            <a:off x="1428728" y="2643182"/>
            <a:ext cx="1571636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Roman invasion of Britain by Julius Caesar.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3428992" y="928670"/>
            <a:ext cx="2786082" cy="57150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ENGLISH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 rot="5400000">
            <a:off x="4715670" y="171369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rot="10800000">
            <a:off x="1714480" y="1928802"/>
            <a:ext cx="59293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2858282" y="207088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5400000">
            <a:off x="7536677" y="203595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 redondeado"/>
          <p:cNvSpPr/>
          <p:nvPr/>
        </p:nvSpPr>
        <p:spPr>
          <a:xfrm>
            <a:off x="2357422" y="2214554"/>
            <a:ext cx="1285884" cy="57150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Vikings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6929454" y="2143116"/>
            <a:ext cx="1357322" cy="64294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Normans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recto"/>
          <p:cNvCxnSpPr>
            <a:stCxn id="22" idx="2"/>
          </p:cNvCxnSpPr>
          <p:nvPr/>
        </p:nvCxnSpPr>
        <p:spPr>
          <a:xfrm rot="5400000">
            <a:off x="2893207" y="289321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2357422" y="3000372"/>
            <a:ext cx="1357322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Norway and Denmark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 rot="5400000">
            <a:off x="7537471" y="289242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6786578" y="4500570"/>
            <a:ext cx="1357322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1066  Battle of Hasting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 rot="5400000">
            <a:off x="2822563" y="367823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2285984" y="3786190"/>
            <a:ext cx="1500198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Settled : northern part of  Britain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7430314" y="42854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6643702" y="3000372"/>
            <a:ext cx="1714512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William 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Conqueror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invades and 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conquers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400" dirty="0" err="1" smtClean="0">
                <a:latin typeface="Arial" pitchFamily="34" charset="0"/>
                <a:cs typeface="Arial" pitchFamily="34" charset="0"/>
              </a:rPr>
              <a:t>England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 descr="240px-King_William_I_('The_Conqueror')_from_N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857628"/>
            <a:ext cx="1952628" cy="274995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512px-Britain.Anglo.Saxon.homelands.settlements.400.5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598" y="1285860"/>
            <a:ext cx="3733562" cy="4214842"/>
          </a:xfrm>
          <a:prstGeom prst="rect">
            <a:avLst/>
          </a:prstGeom>
        </p:spPr>
      </p:pic>
      <p:pic>
        <p:nvPicPr>
          <p:cNvPr id="5" name="4 Imagen" descr="vk_map_whowerethe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2071678"/>
            <a:ext cx="4130092" cy="2778321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428596" y="642918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Anglo-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Saxons`invasion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5286380" y="1214422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Viking invasion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quest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500174"/>
            <a:ext cx="5125785" cy="468155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357554" y="857232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Norman Invasion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714744" y="928670"/>
            <a:ext cx="2357454" cy="7858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Written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 rot="16200000" flipH="1">
            <a:off x="4643439" y="1928802"/>
            <a:ext cx="428629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 redondeado"/>
          <p:cNvSpPr/>
          <p:nvPr/>
        </p:nvSpPr>
        <p:spPr>
          <a:xfrm>
            <a:off x="4000496" y="3571876"/>
            <a:ext cx="1428760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Latin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7 Rectángulo redondeado"/>
          <p:cNvSpPr/>
          <p:nvPr/>
        </p:nvSpPr>
        <p:spPr>
          <a:xfrm>
            <a:off x="4000496" y="2143116"/>
            <a:ext cx="1714512" cy="28575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Christianity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>
            <a:stCxn id="8" idx="2"/>
          </p:cNvCxnSpPr>
          <p:nvPr/>
        </p:nvCxnSpPr>
        <p:spPr>
          <a:xfrm rot="5400000">
            <a:off x="4679157" y="260746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4000496" y="2786058"/>
            <a:ext cx="1643074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Anglo- Saxons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12 Conector recto"/>
          <p:cNvCxnSpPr/>
          <p:nvPr/>
        </p:nvCxnSpPr>
        <p:spPr>
          <a:xfrm rot="5400000">
            <a:off x="4679951" y="339248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857752" y="2500306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introduce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15 Conector recto"/>
          <p:cNvCxnSpPr/>
          <p:nvPr/>
        </p:nvCxnSpPr>
        <p:spPr>
          <a:xfrm rot="5400000">
            <a:off x="4644232" y="414258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4000496" y="4214818"/>
            <a:ext cx="1428760" cy="64294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Influences on old English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1 Conector recto"/>
          <p:cNvCxnSpPr>
            <a:stCxn id="20" idx="3"/>
          </p:cNvCxnSpPr>
          <p:nvPr/>
        </p:nvCxnSpPr>
        <p:spPr>
          <a:xfrm>
            <a:off x="5429256" y="4536289"/>
            <a:ext cx="642942" cy="37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 flipH="1" flipV="1">
            <a:off x="5929322" y="442913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5786446" y="3643314"/>
            <a:ext cx="1428760" cy="64294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Latin literacy controlled by the church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7215206" y="4000504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7429520" y="3714752"/>
            <a:ext cx="1214446" cy="121444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From the beginning wit tern English reflect the power of  the church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10800000">
            <a:off x="3428992" y="4572008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714348" y="4071942"/>
            <a:ext cx="1428760" cy="928694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First English texts were produced in Northumbria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2500298" y="4286256"/>
            <a:ext cx="928694" cy="571504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Written English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38 Conector recto"/>
          <p:cNvCxnSpPr>
            <a:stCxn id="37" idx="1"/>
          </p:cNvCxnSpPr>
          <p:nvPr/>
        </p:nvCxnSpPr>
        <p:spPr>
          <a:xfrm rot="10800000">
            <a:off x="2143108" y="457200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2751125" y="503556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Rectángulo redondeado"/>
          <p:cNvSpPr/>
          <p:nvPr/>
        </p:nvSpPr>
        <p:spPr>
          <a:xfrm>
            <a:off x="2428860" y="5214950"/>
            <a:ext cx="100013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2nd century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47 Conector recto"/>
          <p:cNvCxnSpPr>
            <a:stCxn id="46" idx="3"/>
          </p:cNvCxnSpPr>
          <p:nvPr/>
        </p:nvCxnSpPr>
        <p:spPr>
          <a:xfrm>
            <a:off x="3428992" y="542926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Rectángulo redondeado"/>
          <p:cNvSpPr/>
          <p:nvPr/>
        </p:nvSpPr>
        <p:spPr>
          <a:xfrm>
            <a:off x="4000496" y="5214950"/>
            <a:ext cx="1357322" cy="50006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Germanic tribes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51 Conector recto"/>
          <p:cNvCxnSpPr/>
          <p:nvPr/>
        </p:nvCxnSpPr>
        <p:spPr>
          <a:xfrm>
            <a:off x="5357818" y="5429264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Rectángulo redondeado"/>
          <p:cNvSpPr/>
          <p:nvPr/>
        </p:nvSpPr>
        <p:spPr>
          <a:xfrm>
            <a:off x="5857884" y="5214950"/>
            <a:ext cx="1143008" cy="571504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Runes alphabets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27 Conector recto"/>
          <p:cNvCxnSpPr/>
          <p:nvPr/>
        </p:nvCxnSpPr>
        <p:spPr>
          <a:xfrm rot="10800000">
            <a:off x="2786050" y="135729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 redondeado"/>
          <p:cNvSpPr/>
          <p:nvPr/>
        </p:nvSpPr>
        <p:spPr>
          <a:xfrm>
            <a:off x="1142976" y="928670"/>
            <a:ext cx="1643074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Spoken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 rot="5400000">
            <a:off x="1750993" y="174941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1142976" y="1928802"/>
            <a:ext cx="1643074" cy="12858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Interacting with Celtic in the context of the emerging kingdoms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6072198" y="128586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Rectángulo redondeado"/>
          <p:cNvSpPr/>
          <p:nvPr/>
        </p:nvSpPr>
        <p:spPr>
          <a:xfrm>
            <a:off x="6572264" y="928670"/>
            <a:ext cx="1857388" cy="10715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Interacting with Latin as the international language of Christendom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455</TotalTime>
  <Words>390</Words>
  <Application>Microsoft Office PowerPoint</Application>
  <PresentationFormat>Presentación en pantalla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Flujo</vt:lpstr>
      <vt:lpstr>The Origin of the English Language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origin of the English Language</dc:title>
  <dc:creator>WinuE</dc:creator>
  <cp:lastModifiedBy>WinuE</cp:lastModifiedBy>
  <cp:revision>61</cp:revision>
  <dcterms:created xsi:type="dcterms:W3CDTF">2011-11-29T00:02:07Z</dcterms:created>
  <dcterms:modified xsi:type="dcterms:W3CDTF">2011-12-18T21:32:46Z</dcterms:modified>
</cp:coreProperties>
</file>